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85" r:id="rId6"/>
    <p:sldId id="286" r:id="rId7"/>
    <p:sldId id="287" r:id="rId8"/>
    <p:sldId id="288" r:id="rId9"/>
    <p:sldId id="278" r:id="rId10"/>
    <p:sldId id="290" r:id="rId11"/>
    <p:sldId id="289" r:id="rId12"/>
    <p:sldId id="279" r:id="rId13"/>
    <p:sldId id="291" r:id="rId14"/>
    <p:sldId id="292" r:id="rId15"/>
    <p:sldId id="280" r:id="rId16"/>
    <p:sldId id="284" r:id="rId17"/>
    <p:sldId id="283" r:id="rId18"/>
    <p:sldId id="277" r:id="rId1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E0E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4" autoAdjust="0"/>
    <p:restoredTop sz="94660"/>
  </p:normalViewPr>
  <p:slideViewPr>
    <p:cSldViewPr snapToGrid="0">
      <p:cViewPr varScale="1">
        <p:scale>
          <a:sx n="93" d="100"/>
          <a:sy n="93" d="100"/>
        </p:scale>
        <p:origin x="77"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EA1EC7-333D-68BF-1987-B415F30EE82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F7CAF3C-6E21-D73F-4B00-514750A56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E02DFE5-E7A0-B697-B239-1DA17EB85204}"/>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8AE915C3-FDE1-5CCE-EE5C-D1CA40EF51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F700A3-B613-8A11-01F3-C921EFA321C5}"/>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2884374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1C6E6-8D28-6367-75FE-A2783B7F485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EFDD3392-0FA0-F672-2F97-D4EECA96A4F7}"/>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ED33F3C-6A2B-D396-FC1C-420C657369B7}"/>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B9F4B42F-14F2-CB46-EA79-C6B39203D0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7726C5E-4BE0-EA88-2CAC-1510CD269BDB}"/>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116171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246A1F4C-B07F-0E00-84C9-18271C3F496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A212B94-E4C4-4AAF-0A25-58E280509931}"/>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E2CF719-505B-2CBF-099F-4E9F52962F3D}"/>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A8B19491-8750-A525-AD0D-57DFFEDE9DB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FB37511-2543-D429-5AA3-E83ACE298760}"/>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51213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D98BBE-C9D0-018F-5056-D5D65F5B209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C58D5C7-5AB8-FD35-604E-5845B6A0F3A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F5E29AA-8414-B91A-6E91-AC934F8EDA28}"/>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F73FAD3B-522B-CC4E-3C6B-4E18C39B58E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89EAAE7-DDAD-B7E6-A322-AC6B2D3616F6}"/>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3141832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51225C-D214-444A-5373-AD1541EAA2B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0CE9024-F7A2-FEBD-782F-7612059994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88441B3C-1B0C-FCB2-D9BD-7A1CD63E8896}"/>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D5978AD7-AEC2-1D6B-14EC-7C8463FB386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917A101-1FE5-3952-D8ED-36D3C18DD296}"/>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225708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3EC567-8325-E3F8-5252-AD5153ED1FC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D985FC3-A2F7-A292-B073-7A151217AD20}"/>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D8E5E4F7-0F89-83E1-6159-2DBF61C65242}"/>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C318956-F65F-EE30-D9CB-FF1062AEDF69}"/>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6" name="頁尾版面配置區 5">
            <a:extLst>
              <a:ext uri="{FF2B5EF4-FFF2-40B4-BE49-F238E27FC236}">
                <a16:creationId xmlns:a16="http://schemas.microsoft.com/office/drawing/2014/main" id="{7985669C-6298-8A47-CF03-812BFD327E0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89BDF07-1798-F36C-3596-88E29FCF800D}"/>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1579917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B8E819-3C8F-8A75-1DCE-9BDCB2F267E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5969310A-B838-6B8C-6DEA-CCB61537A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BC271A0-C357-5E21-9B57-FB629F3DBC8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787AA420-08E3-9ED8-8CE0-52E858D02C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30BBAA1E-D77E-3C30-B250-2B1563A90D9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2AD0CED5-7275-5C48-1815-C689C56421DB}"/>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8" name="頁尾版面配置區 7">
            <a:extLst>
              <a:ext uri="{FF2B5EF4-FFF2-40B4-BE49-F238E27FC236}">
                <a16:creationId xmlns:a16="http://schemas.microsoft.com/office/drawing/2014/main" id="{F4D8CBEA-56AA-A339-9C2C-2548FDC9A83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115CE0C-4312-FC4C-B31D-CE3DD89507EA}"/>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3088680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27B5D7-B738-1FC0-B36E-E25D4A302647}"/>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74E500CE-5E4F-A6DB-A4A2-78972A7DD9A7}"/>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4" name="頁尾版面配置區 3">
            <a:extLst>
              <a:ext uri="{FF2B5EF4-FFF2-40B4-BE49-F238E27FC236}">
                <a16:creationId xmlns:a16="http://schemas.microsoft.com/office/drawing/2014/main" id="{CC27C9F0-DFFF-6286-6C6C-3428A071F42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210ABD57-B722-443C-2168-55018E1E939C}"/>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3339150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9D7AA3F-B5F7-3E81-4C79-4D869A74A453}"/>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3" name="頁尾版面配置區 2">
            <a:extLst>
              <a:ext uri="{FF2B5EF4-FFF2-40B4-BE49-F238E27FC236}">
                <a16:creationId xmlns:a16="http://schemas.microsoft.com/office/drawing/2014/main" id="{E3081298-81A9-4D0A-A57B-2CA1D1CD9192}"/>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AD2E2F84-11BF-B9F4-DBCB-A6A55900CEE0}"/>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704693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C12116-48C7-3F25-A8C5-6383BD8D953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B9E0D023-01E4-D0D9-137E-4689DACFB0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A66BCC3-88D9-405E-5323-F901E6285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9AF664A-FFFD-6D2A-87F8-FE84C72AF668}"/>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6" name="頁尾版面配置區 5">
            <a:extLst>
              <a:ext uri="{FF2B5EF4-FFF2-40B4-BE49-F238E27FC236}">
                <a16:creationId xmlns:a16="http://schemas.microsoft.com/office/drawing/2014/main" id="{526FD83D-F833-AF42-DFD5-76CA47D794B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AA3BA7-8904-7D1E-42AD-9730CE7FB322}"/>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3023461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3AC0DE-C331-536E-908F-F55B7EF8C07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E420C14-AE48-2AA7-4B84-CB61EB34CC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A3BEB4D0-AA41-872D-9A4E-48D93851A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051E2B7-40B5-BB41-6CCA-2C0FA641E356}"/>
              </a:ext>
            </a:extLst>
          </p:cNvPr>
          <p:cNvSpPr>
            <a:spLocks noGrp="1"/>
          </p:cNvSpPr>
          <p:nvPr>
            <p:ph type="dt" sz="half" idx="10"/>
          </p:nvPr>
        </p:nvSpPr>
        <p:spPr/>
        <p:txBody>
          <a:bodyPr/>
          <a:lstStyle/>
          <a:p>
            <a:fld id="{BDAC060F-F661-43EC-874C-18C5826B06DE}" type="datetimeFigureOut">
              <a:rPr lang="zh-TW" altLang="en-US" smtClean="0"/>
              <a:t>2022/12/15</a:t>
            </a:fld>
            <a:endParaRPr lang="zh-TW" altLang="en-US"/>
          </a:p>
        </p:txBody>
      </p:sp>
      <p:sp>
        <p:nvSpPr>
          <p:cNvPr id="6" name="頁尾版面配置區 5">
            <a:extLst>
              <a:ext uri="{FF2B5EF4-FFF2-40B4-BE49-F238E27FC236}">
                <a16:creationId xmlns:a16="http://schemas.microsoft.com/office/drawing/2014/main" id="{288B3B39-3579-E6AE-A1E7-5C858A2967E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1E6BA68-33DB-4218-2924-3634B2FD766D}"/>
              </a:ext>
            </a:extLst>
          </p:cNvPr>
          <p:cNvSpPr>
            <a:spLocks noGrp="1"/>
          </p:cNvSpPr>
          <p:nvPr>
            <p:ph type="sldNum" sz="quarter" idx="12"/>
          </p:nvPr>
        </p:nvSpPr>
        <p:spPr/>
        <p:txBody>
          <a:body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62598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F1AEE54-070A-980C-819C-622D10F073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D8C8863-0E19-84EC-EBE3-45954C1C47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1E506AE-BAEA-E2B1-78A1-1BEDC147C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C060F-F661-43EC-874C-18C5826B06DE}" type="datetimeFigureOut">
              <a:rPr lang="zh-TW" altLang="en-US" smtClean="0"/>
              <a:t>2022/12/15</a:t>
            </a:fld>
            <a:endParaRPr lang="zh-TW" altLang="en-US"/>
          </a:p>
        </p:txBody>
      </p:sp>
      <p:sp>
        <p:nvSpPr>
          <p:cNvPr id="5" name="頁尾版面配置區 4">
            <a:extLst>
              <a:ext uri="{FF2B5EF4-FFF2-40B4-BE49-F238E27FC236}">
                <a16:creationId xmlns:a16="http://schemas.microsoft.com/office/drawing/2014/main" id="{F254BFE5-1D63-9ABF-026E-D1C9D740D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61FFF4FE-A30C-1D3B-6E88-EE3361F432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2CD52F-4B1D-431D-B008-D19197D58C3B}" type="slidenum">
              <a:rPr lang="zh-TW" altLang="en-US" smtClean="0"/>
              <a:t>‹#›</a:t>
            </a:fld>
            <a:endParaRPr lang="zh-TW" altLang="en-US"/>
          </a:p>
        </p:txBody>
      </p:sp>
    </p:spTree>
    <p:extLst>
      <p:ext uri="{BB962C8B-B14F-4D97-AF65-F5344CB8AC3E}">
        <p14:creationId xmlns:p14="http://schemas.microsoft.com/office/powerpoint/2010/main" val="871010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群組 15">
            <a:extLst>
              <a:ext uri="{FF2B5EF4-FFF2-40B4-BE49-F238E27FC236}">
                <a16:creationId xmlns:a16="http://schemas.microsoft.com/office/drawing/2014/main" id="{8042B7D7-BE44-2940-579C-BDB98CB9B0E3}"/>
              </a:ext>
            </a:extLst>
          </p:cNvPr>
          <p:cNvGrpSpPr/>
          <p:nvPr/>
        </p:nvGrpSpPr>
        <p:grpSpPr>
          <a:xfrm>
            <a:off x="0" y="0"/>
            <a:ext cx="12192000" cy="6858000"/>
            <a:chOff x="0" y="0"/>
            <a:chExt cx="12192000" cy="6858000"/>
          </a:xfrm>
        </p:grpSpPr>
        <p:pic>
          <p:nvPicPr>
            <p:cNvPr id="5" name="圖片 4">
              <a:extLst>
                <a:ext uri="{FF2B5EF4-FFF2-40B4-BE49-F238E27FC236}">
                  <a16:creationId xmlns:a16="http://schemas.microsoft.com/office/drawing/2014/main" id="{6094DE92-8D38-61C4-475D-10870620FB6E}"/>
                </a:ext>
              </a:extLst>
            </p:cNvPr>
            <p:cNvPicPr>
              <a:picLocks noChangeAspect="1"/>
            </p:cNvPicPr>
            <p:nvPr/>
          </p:nvPicPr>
          <p:blipFill>
            <a:blip r:embed="rId2"/>
            <a:stretch>
              <a:fillRect/>
            </a:stretch>
          </p:blipFill>
          <p:spPr>
            <a:xfrm>
              <a:off x="0" y="0"/>
              <a:ext cx="12192000" cy="6858000"/>
            </a:xfrm>
            <a:prstGeom prst="rect">
              <a:avLst/>
            </a:prstGeom>
          </p:spPr>
        </p:pic>
        <p:sp>
          <p:nvSpPr>
            <p:cNvPr id="10" name="文字方塊 9">
              <a:extLst>
                <a:ext uri="{FF2B5EF4-FFF2-40B4-BE49-F238E27FC236}">
                  <a16:creationId xmlns:a16="http://schemas.microsoft.com/office/drawing/2014/main" id="{8290FB45-F9E4-E4C8-9249-2973608B3B36}"/>
                </a:ext>
              </a:extLst>
            </p:cNvPr>
            <p:cNvSpPr txBox="1"/>
            <p:nvPr/>
          </p:nvSpPr>
          <p:spPr>
            <a:xfrm>
              <a:off x="327454" y="203886"/>
              <a:ext cx="11547389"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84CC200A-D04E-A680-2172-5D31470F47C1}"/>
              </a:ext>
            </a:extLst>
          </p:cNvPr>
          <p:cNvSpPr txBox="1"/>
          <p:nvPr/>
        </p:nvSpPr>
        <p:spPr>
          <a:xfrm>
            <a:off x="5972433" y="2388093"/>
            <a:ext cx="2236510" cy="584775"/>
          </a:xfrm>
          <a:prstGeom prst="rect">
            <a:avLst/>
          </a:prstGeom>
          <a:noFill/>
        </p:spPr>
        <p:txBody>
          <a:bodyPr wrap="none" rtlCol="0">
            <a:spAutoFit/>
          </a:bodyPr>
          <a:lstStyle/>
          <a:p>
            <a:r>
              <a:rPr lang="zh-TW" altLang="en-US" sz="3200" b="1" dirty="0">
                <a:latin typeface="標楷體" panose="03000509000000000000" pitchFamily="65" charset="-120"/>
                <a:ea typeface="標楷體" panose="03000509000000000000" pitchFamily="65" charset="-120"/>
              </a:rPr>
              <a:t>資工系專題</a:t>
            </a:r>
          </a:p>
        </p:txBody>
      </p:sp>
      <p:sp>
        <p:nvSpPr>
          <p:cNvPr id="12" name="文字方塊 11">
            <a:extLst>
              <a:ext uri="{FF2B5EF4-FFF2-40B4-BE49-F238E27FC236}">
                <a16:creationId xmlns:a16="http://schemas.microsoft.com/office/drawing/2014/main" id="{484B7E30-1B80-4112-CA51-21D5306D9091}"/>
              </a:ext>
            </a:extLst>
          </p:cNvPr>
          <p:cNvSpPr txBox="1"/>
          <p:nvPr/>
        </p:nvSpPr>
        <p:spPr>
          <a:xfrm>
            <a:off x="7212958" y="2991138"/>
            <a:ext cx="2646878" cy="584775"/>
          </a:xfrm>
          <a:prstGeom prst="rect">
            <a:avLst/>
          </a:prstGeom>
          <a:noFill/>
        </p:spPr>
        <p:txBody>
          <a:bodyPr wrap="none" rtlCol="0">
            <a:spAutoFit/>
          </a:bodyPr>
          <a:lstStyle/>
          <a:p>
            <a:r>
              <a:rPr lang="zh-TW" altLang="en-US" sz="3200" b="1" dirty="0">
                <a:latin typeface="標楷體" panose="03000509000000000000" pitchFamily="65" charset="-120"/>
                <a:ea typeface="標楷體" panose="03000509000000000000" pitchFamily="65" charset="-120"/>
              </a:rPr>
              <a:t>健康追蹤日記</a:t>
            </a:r>
          </a:p>
        </p:txBody>
      </p:sp>
      <p:sp>
        <p:nvSpPr>
          <p:cNvPr id="13" name="文字方塊 12">
            <a:extLst>
              <a:ext uri="{FF2B5EF4-FFF2-40B4-BE49-F238E27FC236}">
                <a16:creationId xmlns:a16="http://schemas.microsoft.com/office/drawing/2014/main" id="{31FEF326-AD0F-864B-B5D0-02D2FF2DD16E}"/>
              </a:ext>
            </a:extLst>
          </p:cNvPr>
          <p:cNvSpPr txBox="1"/>
          <p:nvPr/>
        </p:nvSpPr>
        <p:spPr>
          <a:xfrm>
            <a:off x="9466852" y="6097180"/>
            <a:ext cx="2133918" cy="338554"/>
          </a:xfrm>
          <a:prstGeom prst="rect">
            <a:avLst/>
          </a:prstGeom>
          <a:noFill/>
        </p:spPr>
        <p:txBody>
          <a:bodyPr wrap="none" rtlCol="0">
            <a:spAutoFit/>
          </a:bodyPr>
          <a:lstStyle/>
          <a:p>
            <a:r>
              <a:rPr lang="zh-TW" altLang="en-US" sz="1600" b="1" dirty="0">
                <a:latin typeface="標楷體" panose="03000509000000000000" pitchFamily="65" charset="-120"/>
                <a:ea typeface="標楷體" panose="03000509000000000000" pitchFamily="65" charset="-120"/>
              </a:rPr>
              <a:t>報告日期</a:t>
            </a:r>
            <a:r>
              <a:rPr lang="en-US" altLang="zh-TW" sz="1600" b="1" dirty="0">
                <a:latin typeface="標楷體" panose="03000509000000000000" pitchFamily="65" charset="-120"/>
                <a:ea typeface="標楷體" panose="03000509000000000000" pitchFamily="65" charset="-120"/>
              </a:rPr>
              <a:t>|2022.12.15</a:t>
            </a:r>
            <a:endParaRPr lang="zh-TW" altLang="en-US" sz="1600" b="1" dirty="0">
              <a:latin typeface="標楷體" panose="03000509000000000000" pitchFamily="65" charset="-120"/>
              <a:ea typeface="標楷體" panose="03000509000000000000" pitchFamily="65" charset="-120"/>
            </a:endParaRPr>
          </a:p>
        </p:txBody>
      </p:sp>
      <p:sp>
        <p:nvSpPr>
          <p:cNvPr id="14" name="文字方塊 13">
            <a:extLst>
              <a:ext uri="{FF2B5EF4-FFF2-40B4-BE49-F238E27FC236}">
                <a16:creationId xmlns:a16="http://schemas.microsoft.com/office/drawing/2014/main" id="{A77FD2AF-185C-7C6A-3251-EF988148E6F6}"/>
              </a:ext>
            </a:extLst>
          </p:cNvPr>
          <p:cNvSpPr txBox="1"/>
          <p:nvPr/>
        </p:nvSpPr>
        <p:spPr>
          <a:xfrm>
            <a:off x="7090688" y="3779799"/>
            <a:ext cx="2852063" cy="1526380"/>
          </a:xfrm>
          <a:prstGeom prst="rect">
            <a:avLst/>
          </a:prstGeom>
          <a:noFill/>
        </p:spPr>
        <p:txBody>
          <a:bodyPr wrap="none" rtlCol="0">
            <a:spAutoFit/>
          </a:bodyPr>
          <a:lstStyle/>
          <a:p>
            <a:pPr>
              <a:lnSpc>
                <a:spcPct val="150000"/>
              </a:lnSpc>
            </a:pPr>
            <a:r>
              <a:rPr lang="zh-TW" altLang="en-US" sz="1600" b="1" dirty="0">
                <a:latin typeface="標楷體" panose="03000509000000000000" pitchFamily="65" charset="-120"/>
                <a:ea typeface="標楷體" panose="03000509000000000000" pitchFamily="65" charset="-120"/>
              </a:rPr>
              <a:t>資工四Ａ 陳偉傑 </a:t>
            </a:r>
            <a:r>
              <a:rPr lang="en-US" altLang="zh-TW" sz="1600" b="1" dirty="0">
                <a:latin typeface="標楷體" panose="03000509000000000000" pitchFamily="65" charset="-120"/>
                <a:ea typeface="標楷體" panose="03000509000000000000" pitchFamily="65" charset="-120"/>
              </a:rPr>
              <a:t>410817576</a:t>
            </a:r>
          </a:p>
          <a:p>
            <a:pPr>
              <a:lnSpc>
                <a:spcPct val="150000"/>
              </a:lnSpc>
            </a:pPr>
            <a:r>
              <a:rPr lang="zh-TW" altLang="en-US" sz="1600" b="1" dirty="0">
                <a:latin typeface="標楷體" panose="03000509000000000000" pitchFamily="65" charset="-120"/>
                <a:ea typeface="標楷體" panose="03000509000000000000" pitchFamily="65" charset="-120"/>
              </a:rPr>
              <a:t>資工四Ａ 陳泓亦 </a:t>
            </a:r>
            <a:r>
              <a:rPr lang="en-US" altLang="zh-TW" sz="1600" b="1" dirty="0">
                <a:latin typeface="標楷體" panose="03000509000000000000" pitchFamily="65" charset="-120"/>
                <a:ea typeface="標楷體" panose="03000509000000000000" pitchFamily="65" charset="-120"/>
              </a:rPr>
              <a:t>410817534</a:t>
            </a:r>
          </a:p>
          <a:p>
            <a:pPr>
              <a:lnSpc>
                <a:spcPct val="150000"/>
              </a:lnSpc>
            </a:pPr>
            <a:r>
              <a:rPr lang="zh-TW" altLang="en-US" sz="1600" b="1" dirty="0">
                <a:latin typeface="標楷體" panose="03000509000000000000" pitchFamily="65" charset="-120"/>
                <a:ea typeface="標楷體" panose="03000509000000000000" pitchFamily="65" charset="-120"/>
              </a:rPr>
              <a:t>資工四Ａ 黃常元 </a:t>
            </a:r>
            <a:r>
              <a:rPr lang="en-US" altLang="zh-TW" sz="1600" b="1" dirty="0">
                <a:latin typeface="標楷體" panose="03000509000000000000" pitchFamily="65" charset="-120"/>
                <a:ea typeface="標楷體" panose="03000509000000000000" pitchFamily="65" charset="-120"/>
              </a:rPr>
              <a:t>410817607</a:t>
            </a:r>
          </a:p>
          <a:p>
            <a:pPr>
              <a:lnSpc>
                <a:spcPct val="150000"/>
              </a:lnSpc>
            </a:pPr>
            <a:r>
              <a:rPr lang="zh-TW" altLang="en-US" sz="1600" b="1" dirty="0">
                <a:latin typeface="標楷體" panose="03000509000000000000" pitchFamily="65" charset="-120"/>
                <a:ea typeface="標楷體" panose="03000509000000000000" pitchFamily="65" charset="-120"/>
              </a:rPr>
              <a:t>資工四Ａ 李心弘 </a:t>
            </a:r>
            <a:r>
              <a:rPr lang="en-US" altLang="zh-TW" sz="1600" b="1" dirty="0">
                <a:latin typeface="標楷體" panose="03000509000000000000" pitchFamily="65" charset="-120"/>
                <a:ea typeface="標楷體" panose="03000509000000000000" pitchFamily="65" charset="-120"/>
              </a:rPr>
              <a:t>410822000</a:t>
            </a:r>
            <a:endParaRPr lang="zh-TW" altLang="en-US" sz="1600" b="1" dirty="0">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B343F5D6-9A1E-1397-2A93-7B938F155BA3}"/>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０１</a:t>
            </a:r>
          </a:p>
        </p:txBody>
      </p:sp>
      <p:pic>
        <p:nvPicPr>
          <p:cNvPr id="3" name="圖片 2">
            <a:extLst>
              <a:ext uri="{FF2B5EF4-FFF2-40B4-BE49-F238E27FC236}">
                <a16:creationId xmlns:a16="http://schemas.microsoft.com/office/drawing/2014/main" id="{3C97D5F3-A75A-6688-5DC4-58B032EDDA1E}"/>
              </a:ext>
            </a:extLst>
          </p:cNvPr>
          <p:cNvPicPr>
            <a:picLocks noChangeAspect="1"/>
          </p:cNvPicPr>
          <p:nvPr/>
        </p:nvPicPr>
        <p:blipFill>
          <a:blip r:embed="rId3"/>
          <a:stretch>
            <a:fillRect/>
          </a:stretch>
        </p:blipFill>
        <p:spPr>
          <a:xfrm>
            <a:off x="1653750" y="1124465"/>
            <a:ext cx="3851675" cy="4609070"/>
          </a:xfrm>
          <a:prstGeom prst="rect">
            <a:avLst/>
          </a:prstGeom>
          <a:effectLst>
            <a:reflection blurRad="228600" stA="50000" endPos="10000" dist="177800" dir="5400000" sy="-100000" algn="bl" rotWithShape="0"/>
          </a:effectLst>
        </p:spPr>
      </p:pic>
      <p:sp>
        <p:nvSpPr>
          <p:cNvPr id="4" name="文字方塊 3">
            <a:extLst>
              <a:ext uri="{FF2B5EF4-FFF2-40B4-BE49-F238E27FC236}">
                <a16:creationId xmlns:a16="http://schemas.microsoft.com/office/drawing/2014/main" id="{8905E912-F56F-53F2-A403-9D95F3149CCA}"/>
              </a:ext>
            </a:extLst>
          </p:cNvPr>
          <p:cNvSpPr txBox="1"/>
          <p:nvPr/>
        </p:nvSpPr>
        <p:spPr>
          <a:xfrm>
            <a:off x="6915481" y="6021413"/>
            <a:ext cx="2339102" cy="418384"/>
          </a:xfrm>
          <a:prstGeom prst="rect">
            <a:avLst/>
          </a:prstGeom>
          <a:noFill/>
        </p:spPr>
        <p:txBody>
          <a:bodyPr wrap="none" rtlCol="0">
            <a:spAutoFit/>
          </a:bodyPr>
          <a:lstStyle/>
          <a:p>
            <a:pPr>
              <a:lnSpc>
                <a:spcPct val="150000"/>
              </a:lnSpc>
            </a:pPr>
            <a:r>
              <a:rPr lang="zh-TW" altLang="en-US" sz="1600" b="1" dirty="0">
                <a:latin typeface="標楷體" panose="03000509000000000000" pitchFamily="65" charset="-120"/>
                <a:ea typeface="標楷體" panose="03000509000000000000" pitchFamily="65" charset="-120"/>
              </a:rPr>
              <a:t>指導教授：謝孟諺 教授</a:t>
            </a:r>
          </a:p>
        </p:txBody>
      </p:sp>
    </p:spTree>
    <p:extLst>
      <p:ext uri="{BB962C8B-B14F-4D97-AF65-F5344CB8AC3E}">
        <p14:creationId xmlns:p14="http://schemas.microsoft.com/office/powerpoint/2010/main" val="23145477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１０</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日記撰寫</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2" name="圖片 1">
            <a:extLst>
              <a:ext uri="{FF2B5EF4-FFF2-40B4-BE49-F238E27FC236}">
                <a16:creationId xmlns:a16="http://schemas.microsoft.com/office/drawing/2014/main" id="{E4545B9D-3F14-17F8-744A-196CD47D9DA8}"/>
              </a:ext>
            </a:extLst>
          </p:cNvPr>
          <p:cNvPicPr>
            <a:picLocks noChangeAspect="1"/>
          </p:cNvPicPr>
          <p:nvPr/>
        </p:nvPicPr>
        <p:blipFill>
          <a:blip r:embed="rId3"/>
          <a:stretch>
            <a:fillRect/>
          </a:stretch>
        </p:blipFill>
        <p:spPr>
          <a:xfrm>
            <a:off x="883508" y="1159515"/>
            <a:ext cx="9544013" cy="4897887"/>
          </a:xfrm>
          <a:prstGeom prst="rect">
            <a:avLst/>
          </a:prstGeom>
        </p:spPr>
      </p:pic>
      <p:sp>
        <p:nvSpPr>
          <p:cNvPr id="3" name="文字方塊 2">
            <a:extLst>
              <a:ext uri="{FF2B5EF4-FFF2-40B4-BE49-F238E27FC236}">
                <a16:creationId xmlns:a16="http://schemas.microsoft.com/office/drawing/2014/main" id="{D0864415-110D-1BB8-528E-AF8A90A90989}"/>
              </a:ext>
            </a:extLst>
          </p:cNvPr>
          <p:cNvSpPr txBox="1"/>
          <p:nvPr/>
        </p:nvSpPr>
        <p:spPr>
          <a:xfrm>
            <a:off x="3423791" y="1787505"/>
            <a:ext cx="4465997" cy="3600041"/>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10" name="文字方塊 9">
            <a:extLst>
              <a:ext uri="{FF2B5EF4-FFF2-40B4-BE49-F238E27FC236}">
                <a16:creationId xmlns:a16="http://schemas.microsoft.com/office/drawing/2014/main" id="{4F66E6EA-C703-90E8-F018-E8F05FBD9195}"/>
              </a:ext>
            </a:extLst>
          </p:cNvPr>
          <p:cNvSpPr txBox="1"/>
          <p:nvPr/>
        </p:nvSpPr>
        <p:spPr>
          <a:xfrm>
            <a:off x="5856159" y="747013"/>
            <a:ext cx="2175729"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編輯日記彈出視窗</a:t>
            </a:r>
          </a:p>
        </p:txBody>
      </p:sp>
      <p:cxnSp>
        <p:nvCxnSpPr>
          <p:cNvPr id="12" name="直線單箭頭接點 11">
            <a:extLst>
              <a:ext uri="{FF2B5EF4-FFF2-40B4-BE49-F238E27FC236}">
                <a16:creationId xmlns:a16="http://schemas.microsoft.com/office/drawing/2014/main" id="{39657CAD-EDBC-E586-B216-3B333B322292}"/>
              </a:ext>
            </a:extLst>
          </p:cNvPr>
          <p:cNvCxnSpPr>
            <a:cxnSpLocks/>
          </p:cNvCxnSpPr>
          <p:nvPr/>
        </p:nvCxnSpPr>
        <p:spPr>
          <a:xfrm>
            <a:off x="6968262" y="1159515"/>
            <a:ext cx="0" cy="56417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ABFFC27D-0E47-B584-9655-DD0B118210C9}"/>
              </a:ext>
            </a:extLst>
          </p:cNvPr>
          <p:cNvSpPr txBox="1"/>
          <p:nvPr/>
        </p:nvSpPr>
        <p:spPr>
          <a:xfrm>
            <a:off x="3568543" y="2359005"/>
            <a:ext cx="4148252" cy="2589876"/>
          </a:xfrm>
          <a:prstGeom prst="rect">
            <a:avLst/>
          </a:prstGeom>
          <a:noFill/>
          <a:ln w="19050">
            <a:solidFill>
              <a:srgbClr val="FFC000"/>
            </a:solidFill>
          </a:ln>
        </p:spPr>
        <p:txBody>
          <a:bodyPr wrap="square" rtlCol="0">
            <a:spAutoFit/>
          </a:bodyPr>
          <a:lstStyle/>
          <a:p>
            <a:endParaRPr lang="zh-TW" altLang="en-US" dirty="0">
              <a:ln>
                <a:solidFill>
                  <a:schemeClr val="tx1"/>
                </a:solidFill>
              </a:ln>
            </a:endParaRPr>
          </a:p>
        </p:txBody>
      </p:sp>
      <p:sp>
        <p:nvSpPr>
          <p:cNvPr id="24" name="文字方塊 23">
            <a:extLst>
              <a:ext uri="{FF2B5EF4-FFF2-40B4-BE49-F238E27FC236}">
                <a16:creationId xmlns:a16="http://schemas.microsoft.com/office/drawing/2014/main" id="{8ED30786-E3B3-8585-876A-B43CA241FB9E}"/>
              </a:ext>
            </a:extLst>
          </p:cNvPr>
          <p:cNvSpPr txBox="1"/>
          <p:nvPr/>
        </p:nvSpPr>
        <p:spPr>
          <a:xfrm>
            <a:off x="6530807" y="1118436"/>
            <a:ext cx="1677343" cy="646331"/>
          </a:xfrm>
          <a:prstGeom prst="rect">
            <a:avLst/>
          </a:prstGeom>
          <a:noFill/>
        </p:spPr>
        <p:txBody>
          <a:bodyPr wrap="square" rtlCol="0">
            <a:spAutoFit/>
          </a:bodyPr>
          <a:lstStyle/>
          <a:p>
            <a:r>
              <a:rPr lang="zh-TW" altLang="en-US" b="1" dirty="0">
                <a:solidFill>
                  <a:srgbClr val="FFC000"/>
                </a:solidFill>
                <a:latin typeface="標楷體" panose="03000509000000000000" pitchFamily="65" charset="-120"/>
                <a:ea typeface="標楷體" panose="03000509000000000000" pitchFamily="65" charset="-120"/>
              </a:rPr>
              <a:t>左側為編輯區 </a:t>
            </a:r>
            <a:endParaRPr lang="en-US" altLang="zh-TW" b="1" dirty="0">
              <a:solidFill>
                <a:srgbClr val="FFC000"/>
              </a:solidFill>
              <a:latin typeface="標楷體" panose="03000509000000000000" pitchFamily="65" charset="-120"/>
              <a:ea typeface="標楷體" panose="03000509000000000000" pitchFamily="65" charset="-120"/>
            </a:endParaRPr>
          </a:p>
          <a:p>
            <a:r>
              <a:rPr lang="zh-TW" altLang="en-US" b="1" dirty="0">
                <a:solidFill>
                  <a:srgbClr val="FFC000"/>
                </a:solidFill>
                <a:latin typeface="標楷體" panose="03000509000000000000" pitchFamily="65" charset="-120"/>
                <a:ea typeface="標楷體" panose="03000509000000000000" pitchFamily="65" charset="-120"/>
              </a:rPr>
              <a:t>右側為預覽區</a:t>
            </a:r>
          </a:p>
        </p:txBody>
      </p:sp>
      <p:cxnSp>
        <p:nvCxnSpPr>
          <p:cNvPr id="25" name="直線單箭頭接點 24">
            <a:extLst>
              <a:ext uri="{FF2B5EF4-FFF2-40B4-BE49-F238E27FC236}">
                <a16:creationId xmlns:a16="http://schemas.microsoft.com/office/drawing/2014/main" id="{A92202D8-16C9-3FD3-D6E7-83111D97C341}"/>
              </a:ext>
            </a:extLst>
          </p:cNvPr>
          <p:cNvCxnSpPr>
            <a:cxnSpLocks/>
          </p:cNvCxnSpPr>
          <p:nvPr/>
        </p:nvCxnSpPr>
        <p:spPr>
          <a:xfrm>
            <a:off x="7207159" y="1659484"/>
            <a:ext cx="0" cy="56417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9936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22" grpId="0" animBg="1"/>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１１</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日記撰寫</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sp>
        <p:nvSpPr>
          <p:cNvPr id="13" name="TextBox 28">
            <a:extLst>
              <a:ext uri="{FF2B5EF4-FFF2-40B4-BE49-F238E27FC236}">
                <a16:creationId xmlns:a16="http://schemas.microsoft.com/office/drawing/2014/main" id="{9DD39903-57FF-752B-F17F-E76F16AB6EEF}"/>
              </a:ext>
            </a:extLst>
          </p:cNvPr>
          <p:cNvSpPr txBox="1"/>
          <p:nvPr/>
        </p:nvSpPr>
        <p:spPr>
          <a:xfrm>
            <a:off x="1116388" y="1533877"/>
            <a:ext cx="9300358" cy="232031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zh-TW" altLang="en-US" sz="1800" b="1" dirty="0">
                <a:latin typeface="標楷體" panose="03000509000000000000" pitchFamily="65" charset="-120"/>
                <a:ea typeface="標楷體" panose="03000509000000000000" pitchFamily="65" charset="-120"/>
              </a:rPr>
              <a:t>日記，使用者可先行建立資料夾分類如：飲食日記、運動日記等，再點擊建立日記選擇與之對應的資料夾即可進行日記的編輯，日記本專題以ＭＤ架構作為基礎，進入編輯頁面後，左方為編輯區，右方為內容預覽區，若不明白ＭＤ的語法亦可直接填入文字於編輯區域，日記撰寫目的在於記錄自己一日概況，甚至可根據每日運動、飲食等來填寫心得等，保持持續記錄正式本專題欲希望使用者達成的目標之一。</a:t>
            </a:r>
            <a:br>
              <a:rPr lang="zh-TW" altLang="en-US" sz="1800" dirty="0">
                <a:solidFill>
                  <a:schemeClr val="tx2"/>
                </a:solidFill>
              </a:rPr>
            </a:br>
            <a:endParaRPr lang="en-US" dirty="0">
              <a:solidFill>
                <a:schemeClr val="tx2"/>
              </a:solidFill>
              <a:latin typeface="Helvetica Neue Normal" charset="0"/>
              <a:cs typeface="Helvetica Neue Normal" charset="0"/>
            </a:endParaRPr>
          </a:p>
        </p:txBody>
      </p:sp>
      <p:pic>
        <p:nvPicPr>
          <p:cNvPr id="1028" name="Picture 4">
            <a:extLst>
              <a:ext uri="{FF2B5EF4-FFF2-40B4-BE49-F238E27FC236}">
                <a16:creationId xmlns:a16="http://schemas.microsoft.com/office/drawing/2014/main" id="{59F0B205-5473-806B-EB5F-D46FFA7460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14930">
            <a:off x="2535326" y="4267846"/>
            <a:ext cx="1503143" cy="15031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39DFF09-B052-30F9-A6AA-1AEA184F66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517636">
            <a:off x="7614970" y="4355508"/>
            <a:ext cx="1200577" cy="1200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56260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１２</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目標設定</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10" name="圖片 9">
            <a:extLst>
              <a:ext uri="{FF2B5EF4-FFF2-40B4-BE49-F238E27FC236}">
                <a16:creationId xmlns:a16="http://schemas.microsoft.com/office/drawing/2014/main" id="{430AAA2E-4EB1-8DDF-13E8-863FE231EA2B}"/>
              </a:ext>
            </a:extLst>
          </p:cNvPr>
          <p:cNvPicPr>
            <a:picLocks noChangeAspect="1"/>
          </p:cNvPicPr>
          <p:nvPr/>
        </p:nvPicPr>
        <p:blipFill>
          <a:blip r:embed="rId3"/>
          <a:stretch>
            <a:fillRect/>
          </a:stretch>
        </p:blipFill>
        <p:spPr>
          <a:xfrm>
            <a:off x="977290" y="1254832"/>
            <a:ext cx="9299081" cy="4664082"/>
          </a:xfrm>
          <a:prstGeom prst="rect">
            <a:avLst/>
          </a:prstGeom>
        </p:spPr>
      </p:pic>
      <p:sp>
        <p:nvSpPr>
          <p:cNvPr id="2" name="文字方塊 1">
            <a:extLst>
              <a:ext uri="{FF2B5EF4-FFF2-40B4-BE49-F238E27FC236}">
                <a16:creationId xmlns:a16="http://schemas.microsoft.com/office/drawing/2014/main" id="{5E8871CA-5F9A-65F6-A584-0CD401FFB51D}"/>
              </a:ext>
            </a:extLst>
          </p:cNvPr>
          <p:cNvSpPr txBox="1"/>
          <p:nvPr/>
        </p:nvSpPr>
        <p:spPr>
          <a:xfrm>
            <a:off x="2728524" y="1459640"/>
            <a:ext cx="2229022" cy="892343"/>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p:txBody>
      </p:sp>
      <p:sp>
        <p:nvSpPr>
          <p:cNvPr id="3" name="文字方塊 2">
            <a:extLst>
              <a:ext uri="{FF2B5EF4-FFF2-40B4-BE49-F238E27FC236}">
                <a16:creationId xmlns:a16="http://schemas.microsoft.com/office/drawing/2014/main" id="{339CBDA3-1795-8454-BF51-79B9FECB2592}"/>
              </a:ext>
            </a:extLst>
          </p:cNvPr>
          <p:cNvSpPr txBox="1"/>
          <p:nvPr/>
        </p:nvSpPr>
        <p:spPr>
          <a:xfrm>
            <a:off x="3819294" y="762503"/>
            <a:ext cx="1569660"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當前目標一覽</a:t>
            </a:r>
          </a:p>
        </p:txBody>
      </p:sp>
      <p:cxnSp>
        <p:nvCxnSpPr>
          <p:cNvPr id="12" name="直線單箭頭接點 11">
            <a:extLst>
              <a:ext uri="{FF2B5EF4-FFF2-40B4-BE49-F238E27FC236}">
                <a16:creationId xmlns:a16="http://schemas.microsoft.com/office/drawing/2014/main" id="{F2822823-146F-49C7-8838-AA2D978B3339}"/>
              </a:ext>
            </a:extLst>
          </p:cNvPr>
          <p:cNvCxnSpPr>
            <a:cxnSpLocks/>
          </p:cNvCxnSpPr>
          <p:nvPr/>
        </p:nvCxnSpPr>
        <p:spPr>
          <a:xfrm>
            <a:off x="3770352" y="866254"/>
            <a:ext cx="0" cy="4230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7F975241-CC02-416A-A7A8-80E90D1A39C5}"/>
              </a:ext>
            </a:extLst>
          </p:cNvPr>
          <p:cNvSpPr txBox="1"/>
          <p:nvPr/>
        </p:nvSpPr>
        <p:spPr>
          <a:xfrm>
            <a:off x="2728524" y="3534032"/>
            <a:ext cx="2229022" cy="1322173"/>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p:txBody>
      </p:sp>
      <p:sp>
        <p:nvSpPr>
          <p:cNvPr id="15" name="文字方塊 14">
            <a:extLst>
              <a:ext uri="{FF2B5EF4-FFF2-40B4-BE49-F238E27FC236}">
                <a16:creationId xmlns:a16="http://schemas.microsoft.com/office/drawing/2014/main" id="{A7A023B6-8C97-BFD8-FFA8-777E5E369897}"/>
              </a:ext>
            </a:extLst>
          </p:cNvPr>
          <p:cNvSpPr txBox="1"/>
          <p:nvPr/>
        </p:nvSpPr>
        <p:spPr>
          <a:xfrm>
            <a:off x="5041072" y="1453463"/>
            <a:ext cx="2193384" cy="270306"/>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p:txBody>
      </p:sp>
      <p:sp>
        <p:nvSpPr>
          <p:cNvPr id="16" name="文字方塊 15">
            <a:extLst>
              <a:ext uri="{FF2B5EF4-FFF2-40B4-BE49-F238E27FC236}">
                <a16:creationId xmlns:a16="http://schemas.microsoft.com/office/drawing/2014/main" id="{54A77A66-82A2-FD39-45C9-90F66EBD1996}"/>
              </a:ext>
            </a:extLst>
          </p:cNvPr>
          <p:cNvSpPr txBox="1"/>
          <p:nvPr/>
        </p:nvSpPr>
        <p:spPr>
          <a:xfrm>
            <a:off x="5041071" y="2929833"/>
            <a:ext cx="3466557" cy="549715"/>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p:txBody>
      </p:sp>
      <p:sp>
        <p:nvSpPr>
          <p:cNvPr id="17" name="文字方塊 16">
            <a:extLst>
              <a:ext uri="{FF2B5EF4-FFF2-40B4-BE49-F238E27FC236}">
                <a16:creationId xmlns:a16="http://schemas.microsoft.com/office/drawing/2014/main" id="{AEC3434E-FA81-2273-86F7-ED9F0A53394B}"/>
              </a:ext>
            </a:extLst>
          </p:cNvPr>
          <p:cNvSpPr txBox="1"/>
          <p:nvPr/>
        </p:nvSpPr>
        <p:spPr>
          <a:xfrm>
            <a:off x="6024055" y="5359201"/>
            <a:ext cx="3787210" cy="411404"/>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p:txBody>
      </p:sp>
      <p:sp>
        <p:nvSpPr>
          <p:cNvPr id="18" name="文字方塊 17">
            <a:extLst>
              <a:ext uri="{FF2B5EF4-FFF2-40B4-BE49-F238E27FC236}">
                <a16:creationId xmlns:a16="http://schemas.microsoft.com/office/drawing/2014/main" id="{A148F706-A556-0CE0-0404-E21F8E17411C}"/>
              </a:ext>
            </a:extLst>
          </p:cNvPr>
          <p:cNvSpPr txBox="1"/>
          <p:nvPr/>
        </p:nvSpPr>
        <p:spPr>
          <a:xfrm>
            <a:off x="3209006" y="5174535"/>
            <a:ext cx="1569660"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已完成的目標</a:t>
            </a:r>
          </a:p>
        </p:txBody>
      </p:sp>
      <p:cxnSp>
        <p:nvCxnSpPr>
          <p:cNvPr id="19" name="直線單箭頭接點 18">
            <a:extLst>
              <a:ext uri="{FF2B5EF4-FFF2-40B4-BE49-F238E27FC236}">
                <a16:creationId xmlns:a16="http://schemas.microsoft.com/office/drawing/2014/main" id="{1208B578-117D-C58A-6CC5-BED51323A01F}"/>
              </a:ext>
            </a:extLst>
          </p:cNvPr>
          <p:cNvCxnSpPr>
            <a:cxnSpLocks/>
          </p:cNvCxnSpPr>
          <p:nvPr/>
        </p:nvCxnSpPr>
        <p:spPr>
          <a:xfrm flipV="1">
            <a:off x="3200649" y="5020677"/>
            <a:ext cx="0" cy="43961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2DE4B2EC-506B-F224-EE35-C4B5D1BF173B}"/>
              </a:ext>
            </a:extLst>
          </p:cNvPr>
          <p:cNvSpPr txBox="1"/>
          <p:nvPr/>
        </p:nvSpPr>
        <p:spPr>
          <a:xfrm>
            <a:off x="6803048" y="768055"/>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目標標題</a:t>
            </a:r>
          </a:p>
        </p:txBody>
      </p:sp>
      <p:cxnSp>
        <p:nvCxnSpPr>
          <p:cNvPr id="22" name="直線單箭頭接點 21">
            <a:extLst>
              <a:ext uri="{FF2B5EF4-FFF2-40B4-BE49-F238E27FC236}">
                <a16:creationId xmlns:a16="http://schemas.microsoft.com/office/drawing/2014/main" id="{B741AF4F-99F9-2886-95EB-3F61F3F75CF7}"/>
              </a:ext>
            </a:extLst>
          </p:cNvPr>
          <p:cNvCxnSpPr>
            <a:cxnSpLocks/>
          </p:cNvCxnSpPr>
          <p:nvPr/>
        </p:nvCxnSpPr>
        <p:spPr>
          <a:xfrm>
            <a:off x="6754106" y="871806"/>
            <a:ext cx="0" cy="42308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ECD12AD3-DABC-AD0B-FDD8-BBB2BAF49B95}"/>
              </a:ext>
            </a:extLst>
          </p:cNvPr>
          <p:cNvSpPr txBox="1"/>
          <p:nvPr/>
        </p:nvSpPr>
        <p:spPr>
          <a:xfrm>
            <a:off x="7975366" y="3646205"/>
            <a:ext cx="1107996"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目標內容</a:t>
            </a:r>
          </a:p>
        </p:txBody>
      </p:sp>
      <p:cxnSp>
        <p:nvCxnSpPr>
          <p:cNvPr id="24" name="直線單箭頭接點 23">
            <a:extLst>
              <a:ext uri="{FF2B5EF4-FFF2-40B4-BE49-F238E27FC236}">
                <a16:creationId xmlns:a16="http://schemas.microsoft.com/office/drawing/2014/main" id="{05CFBA17-CE2F-D143-0C1A-C62095B22E04}"/>
              </a:ext>
            </a:extLst>
          </p:cNvPr>
          <p:cNvCxnSpPr>
            <a:cxnSpLocks/>
          </p:cNvCxnSpPr>
          <p:nvPr/>
        </p:nvCxnSpPr>
        <p:spPr>
          <a:xfrm flipH="1" flipV="1">
            <a:off x="7673546" y="3596993"/>
            <a:ext cx="301820" cy="2211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C2C8DCD7-11C6-E2C2-750F-D0EA63C71D0E}"/>
              </a:ext>
            </a:extLst>
          </p:cNvPr>
          <p:cNvSpPr txBox="1"/>
          <p:nvPr/>
        </p:nvSpPr>
        <p:spPr>
          <a:xfrm>
            <a:off x="4731074" y="6087020"/>
            <a:ext cx="2585961"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刪除、編輯、完成按鈕</a:t>
            </a:r>
          </a:p>
        </p:txBody>
      </p:sp>
      <p:cxnSp>
        <p:nvCxnSpPr>
          <p:cNvPr id="27" name="直線單箭頭接點 26">
            <a:extLst>
              <a:ext uri="{FF2B5EF4-FFF2-40B4-BE49-F238E27FC236}">
                <a16:creationId xmlns:a16="http://schemas.microsoft.com/office/drawing/2014/main" id="{47EED42E-AAB9-D61D-F5DD-8B15B8B7BBD3}"/>
              </a:ext>
            </a:extLst>
          </p:cNvPr>
          <p:cNvCxnSpPr>
            <a:cxnSpLocks/>
          </p:cNvCxnSpPr>
          <p:nvPr/>
        </p:nvCxnSpPr>
        <p:spPr>
          <a:xfrm flipV="1">
            <a:off x="7261016" y="6026592"/>
            <a:ext cx="258706" cy="31922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7374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4" grpId="0" animBg="1"/>
      <p:bldP spid="15" grpId="0" animBg="1"/>
      <p:bldP spid="16" grpId="0" animBg="1"/>
      <p:bldP spid="17" grpId="0" animBg="1"/>
      <p:bldP spid="18" grpId="0"/>
      <p:bldP spid="21" grpId="0"/>
      <p:bldP spid="2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１３</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目標設定</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sp>
        <p:nvSpPr>
          <p:cNvPr id="2" name="TextBox 28">
            <a:extLst>
              <a:ext uri="{FF2B5EF4-FFF2-40B4-BE49-F238E27FC236}">
                <a16:creationId xmlns:a16="http://schemas.microsoft.com/office/drawing/2014/main" id="{5A74ECB0-50D2-3BF4-007A-81CF9BA78F32}"/>
              </a:ext>
            </a:extLst>
          </p:cNvPr>
          <p:cNvSpPr txBox="1"/>
          <p:nvPr/>
        </p:nvSpPr>
        <p:spPr>
          <a:xfrm>
            <a:off x="1116388" y="1533877"/>
            <a:ext cx="9300358" cy="2735814"/>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zh-TW" altLang="en-US" sz="1800" b="1" dirty="0">
                <a:latin typeface="標楷體" panose="03000509000000000000" pitchFamily="65" charset="-120"/>
                <a:ea typeface="標楷體" panose="03000509000000000000" pitchFamily="65" charset="-120"/>
              </a:rPr>
              <a:t>目標設定，使用者可自行填入目標標題與目標內容，待完成的目標與已完成的目標皆會在畫面左側顯示出來，讓使用者能夠知道自己過去有達成什麼目標，參考過去的紀錄並改善自己當前的目標強度，目標的設定是沒有限制的，你可以自由的填寫，無論是健康目標、運動目標、甚至是你的讀書目標都能夠填入至系統中，完成了單項目標後，點擊完成目標即可於完成項目中查詢到，設定目標的用意主要是讓使用者能夠根據每日所填入的目標，完成後再調整強度，增強減弱，並為達成長遠目標而邁進。</a:t>
            </a:r>
            <a:br>
              <a:rPr lang="zh-TW" altLang="en-US" sz="1800" dirty="0">
                <a:solidFill>
                  <a:schemeClr val="tx2"/>
                </a:solidFill>
              </a:rPr>
            </a:br>
            <a:endParaRPr lang="en-US" dirty="0">
              <a:solidFill>
                <a:schemeClr val="tx2"/>
              </a:solidFill>
              <a:latin typeface="Helvetica Neue Normal" charset="0"/>
              <a:cs typeface="Helvetica Neue Normal" charset="0"/>
            </a:endParaRPr>
          </a:p>
        </p:txBody>
      </p:sp>
      <p:pic>
        <p:nvPicPr>
          <p:cNvPr id="1026" name="Picture 2">
            <a:extLst>
              <a:ext uri="{FF2B5EF4-FFF2-40B4-BE49-F238E27FC236}">
                <a16:creationId xmlns:a16="http://schemas.microsoft.com/office/drawing/2014/main" id="{12E6C3A6-A80C-0FA3-F58E-4365905E9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9425" y="3860801"/>
            <a:ext cx="2022389" cy="2022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0148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１４</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480237" y="609509"/>
            <a:ext cx="3090865" cy="523220"/>
          </a:xfrm>
          <a:prstGeom prst="rect">
            <a:avLst/>
          </a:prstGeom>
          <a:noFill/>
        </p:spPr>
        <p:txBody>
          <a:bodyPr wrap="square">
            <a:spAutoFit/>
          </a:bodyPr>
          <a:lstStyle/>
          <a:p>
            <a:pPr algn="ctr"/>
            <a:r>
              <a:rPr lang="en-US" altLang="zh-TW" sz="2800" b="1" dirty="0">
                <a:latin typeface="標楷體" panose="03000509000000000000" pitchFamily="65" charset="-120"/>
                <a:ea typeface="標楷體" panose="03000509000000000000" pitchFamily="65" charset="-120"/>
              </a:rPr>
              <a:t>Google Fit</a:t>
            </a:r>
            <a:r>
              <a:rPr lang="zh-TW" altLang="en-US" sz="2800" b="1" dirty="0">
                <a:latin typeface="標楷體" panose="03000509000000000000" pitchFamily="65" charset="-120"/>
                <a:ea typeface="標楷體" panose="03000509000000000000" pitchFamily="65" charset="-120"/>
              </a:rPr>
              <a:t> 分析</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20" name="圖片 19">
            <a:extLst>
              <a:ext uri="{FF2B5EF4-FFF2-40B4-BE49-F238E27FC236}">
                <a16:creationId xmlns:a16="http://schemas.microsoft.com/office/drawing/2014/main" id="{BDD5976A-A5DD-F3DF-1293-92C13AE03D3E}"/>
              </a:ext>
            </a:extLst>
          </p:cNvPr>
          <p:cNvPicPr>
            <a:picLocks noChangeAspect="1"/>
          </p:cNvPicPr>
          <p:nvPr/>
        </p:nvPicPr>
        <p:blipFill>
          <a:blip r:embed="rId3"/>
          <a:stretch>
            <a:fillRect/>
          </a:stretch>
        </p:blipFill>
        <p:spPr>
          <a:xfrm>
            <a:off x="815545" y="1171073"/>
            <a:ext cx="9624535" cy="4842367"/>
          </a:xfrm>
          <a:prstGeom prst="rect">
            <a:avLst/>
          </a:prstGeom>
        </p:spPr>
      </p:pic>
    </p:spTree>
    <p:extLst>
      <p:ext uri="{BB962C8B-B14F-4D97-AF65-F5344CB8AC3E}">
        <p14:creationId xmlns:p14="http://schemas.microsoft.com/office/powerpoint/2010/main" val="239099246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１５</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480237" y="609509"/>
            <a:ext cx="3090865" cy="523220"/>
          </a:xfrm>
          <a:prstGeom prst="rect">
            <a:avLst/>
          </a:prstGeom>
          <a:noFill/>
        </p:spPr>
        <p:txBody>
          <a:bodyPr wrap="square">
            <a:spAutoFit/>
          </a:bodyPr>
          <a:lstStyle/>
          <a:p>
            <a:pPr algn="ctr"/>
            <a:r>
              <a:rPr lang="en-US" altLang="zh-TW" sz="2800" b="1" dirty="0">
                <a:latin typeface="標楷體" panose="03000509000000000000" pitchFamily="65" charset="-120"/>
                <a:ea typeface="標楷體" panose="03000509000000000000" pitchFamily="65" charset="-120"/>
              </a:rPr>
              <a:t>Google Fit</a:t>
            </a:r>
            <a:r>
              <a:rPr lang="zh-TW" altLang="en-US" sz="2800" b="1" dirty="0">
                <a:latin typeface="標楷體" panose="03000509000000000000" pitchFamily="65" charset="-120"/>
                <a:ea typeface="標楷體" panose="03000509000000000000" pitchFamily="65" charset="-120"/>
              </a:rPr>
              <a:t> 分析</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45F0C819-EEE7-D0E6-48AA-B99B4C970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493" y="523099"/>
            <a:ext cx="2687391" cy="5811801"/>
          </a:xfrm>
          <a:prstGeom prst="rect">
            <a:avLst/>
          </a:prstGeom>
        </p:spPr>
      </p:pic>
      <p:sp>
        <p:nvSpPr>
          <p:cNvPr id="2" name="TextBox 28">
            <a:extLst>
              <a:ext uri="{FF2B5EF4-FFF2-40B4-BE49-F238E27FC236}">
                <a16:creationId xmlns:a16="http://schemas.microsoft.com/office/drawing/2014/main" id="{2BFD5BDD-344C-AFBE-F77A-B73D54DECB99}"/>
              </a:ext>
            </a:extLst>
          </p:cNvPr>
          <p:cNvSpPr txBox="1"/>
          <p:nvPr/>
        </p:nvSpPr>
        <p:spPr>
          <a:xfrm>
            <a:off x="1116388" y="1533876"/>
            <a:ext cx="6237580" cy="4397807"/>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en-US" altLang="zh-TW" sz="1800" b="1" dirty="0">
                <a:latin typeface="標楷體" panose="03000509000000000000" pitchFamily="65" charset="-120"/>
                <a:ea typeface="標楷體" panose="03000509000000000000" pitchFamily="65" charset="-120"/>
              </a:rPr>
              <a:t>Google Fit APP</a:t>
            </a:r>
            <a:r>
              <a:rPr lang="zh-TW" altLang="en-US" sz="1800" b="1" dirty="0">
                <a:latin typeface="標楷體" panose="03000509000000000000" pitchFamily="65" charset="-120"/>
                <a:ea typeface="標楷體" panose="03000509000000000000" pitchFamily="65" charset="-120"/>
              </a:rPr>
              <a:t> 的連動是本系統的亮點，對於現代人手機不離身，使用者可透過下載 </a:t>
            </a:r>
            <a:r>
              <a:rPr lang="en-US" altLang="zh-TW" sz="1800" b="1" dirty="0">
                <a:latin typeface="標楷體" panose="03000509000000000000" pitchFamily="65" charset="-120"/>
                <a:ea typeface="標楷體" panose="03000509000000000000" pitchFamily="65" charset="-120"/>
              </a:rPr>
              <a:t>APP</a:t>
            </a:r>
            <a:r>
              <a:rPr lang="zh-TW" altLang="en-US" sz="1800" b="1" dirty="0">
                <a:latin typeface="標楷體" panose="03000509000000000000" pitchFamily="65" charset="-120"/>
                <a:ea typeface="標楷體" panose="03000509000000000000" pitchFamily="65" charset="-120"/>
              </a:rPr>
              <a:t> 並登入 </a:t>
            </a:r>
            <a:r>
              <a:rPr lang="en-US" altLang="zh-TW" sz="1800" b="1" dirty="0">
                <a:latin typeface="標楷體" panose="03000509000000000000" pitchFamily="65" charset="-120"/>
                <a:ea typeface="標楷體" panose="03000509000000000000" pitchFamily="65" charset="-120"/>
              </a:rPr>
              <a:t>Google</a:t>
            </a:r>
            <a:r>
              <a:rPr lang="zh-TW" altLang="en-US" sz="1800" b="1" dirty="0">
                <a:latin typeface="標楷體" panose="03000509000000000000" pitchFamily="65" charset="-120"/>
                <a:ea typeface="標楷體" panose="03000509000000000000" pitchFamily="65" charset="-120"/>
              </a:rPr>
              <a:t> 帳戶，只要你的手機帶在身上，行走時便會計算你的步數與卡路里，甚至在你休息的時候也會計算。根據每天的分析起伏變化改善自己每天的目標</a:t>
            </a:r>
            <a:r>
              <a:rPr lang="en-US" altLang="zh-TW" sz="1800" b="1" dirty="0">
                <a:latin typeface="標楷體" panose="03000509000000000000" pitchFamily="65" charset="-120"/>
                <a:ea typeface="標楷體" panose="03000509000000000000" pitchFamily="65" charset="-120"/>
              </a:rPr>
              <a:t>(</a:t>
            </a:r>
            <a:r>
              <a:rPr lang="zh-TW" altLang="en-US" sz="1800" b="1" dirty="0">
                <a:latin typeface="標楷體" panose="03000509000000000000" pitchFamily="65" charset="-120"/>
                <a:ea typeface="標楷體" panose="03000509000000000000" pitchFamily="65" charset="-120"/>
              </a:rPr>
              <a:t>心肺強化點數與步數</a:t>
            </a:r>
            <a:r>
              <a:rPr lang="en-US" altLang="zh-TW" sz="1800" b="1" dirty="0">
                <a:latin typeface="標楷體" panose="03000509000000000000" pitchFamily="65" charset="-120"/>
                <a:ea typeface="標楷體" panose="03000509000000000000" pitchFamily="65" charset="-120"/>
              </a:rPr>
              <a:t>)</a:t>
            </a:r>
            <a:r>
              <a:rPr lang="zh-TW" altLang="en-US" sz="1800" b="1" dirty="0">
                <a:latin typeface="標楷體" panose="03000509000000000000" pitchFamily="65" charset="-120"/>
                <a:ea typeface="標楷體" panose="03000509000000000000" pitchFamily="65" charset="-120"/>
              </a:rPr>
              <a:t>，當然手機的敏感度絕對不會比智慧型穿戴來的好，你也能夠透過下載於穿戴裝置下載 </a:t>
            </a:r>
            <a:r>
              <a:rPr lang="en-US" altLang="zh-TW" sz="1800" b="1" dirty="0">
                <a:latin typeface="標楷體" panose="03000509000000000000" pitchFamily="65" charset="-120"/>
                <a:ea typeface="標楷體" panose="03000509000000000000" pitchFamily="65" charset="-120"/>
              </a:rPr>
              <a:t>APP </a:t>
            </a:r>
            <a:r>
              <a:rPr lang="zh-TW" altLang="en-US" sz="1800" b="1" dirty="0">
                <a:latin typeface="標楷體" panose="03000509000000000000" pitchFamily="65" charset="-120"/>
                <a:ea typeface="標楷體" panose="03000509000000000000" pitchFamily="65" charset="-120"/>
              </a:rPr>
              <a:t>來與手機的應用作連動，除安卓系統外 </a:t>
            </a:r>
            <a:r>
              <a:rPr lang="en-US" altLang="zh-TW" sz="1800" b="1" dirty="0" err="1">
                <a:latin typeface="標楷體" panose="03000509000000000000" pitchFamily="65" charset="-120"/>
                <a:ea typeface="標楷體" panose="03000509000000000000" pitchFamily="65" charset="-120"/>
              </a:rPr>
              <a:t>Iphone</a:t>
            </a:r>
            <a:r>
              <a:rPr lang="zh-TW" altLang="en-US" sz="1800" b="1" dirty="0">
                <a:latin typeface="標楷體" panose="03000509000000000000" pitchFamily="65" charset="-120"/>
                <a:ea typeface="標楷體" panose="03000509000000000000" pitchFamily="65" charset="-120"/>
              </a:rPr>
              <a:t> 也能夠與原生的健康 </a:t>
            </a:r>
            <a:r>
              <a:rPr lang="en-US" altLang="zh-TW" sz="1800" b="1" dirty="0">
                <a:latin typeface="標楷體" panose="03000509000000000000" pitchFamily="65" charset="-120"/>
                <a:ea typeface="標楷體" panose="03000509000000000000" pitchFamily="65" charset="-120"/>
              </a:rPr>
              <a:t>APP</a:t>
            </a:r>
            <a:r>
              <a:rPr lang="zh-TW" altLang="en-US" sz="1800" b="1" dirty="0">
                <a:latin typeface="標楷體" panose="03000509000000000000" pitchFamily="65" charset="-120"/>
                <a:ea typeface="標楷體" panose="03000509000000000000" pitchFamily="65" charset="-120"/>
              </a:rPr>
              <a:t> 與 </a:t>
            </a:r>
            <a:r>
              <a:rPr lang="en-US" altLang="zh-TW" sz="1800" b="1" dirty="0">
                <a:latin typeface="標楷體" panose="03000509000000000000" pitchFamily="65" charset="-120"/>
                <a:ea typeface="標楷體" panose="03000509000000000000" pitchFamily="65" charset="-120"/>
              </a:rPr>
              <a:t>Google Fit</a:t>
            </a:r>
            <a:r>
              <a:rPr lang="zh-TW" altLang="en-US" sz="1800" b="1" dirty="0">
                <a:latin typeface="標楷體" panose="03000509000000000000" pitchFamily="65" charset="-120"/>
                <a:ea typeface="標楷體" panose="03000509000000000000" pitchFamily="65" charset="-120"/>
              </a:rPr>
              <a:t> 結合，讓使用者能在不同的裝置上都能在本系統中察看自己每日在 </a:t>
            </a:r>
            <a:r>
              <a:rPr lang="en-US" altLang="zh-TW" sz="1800" b="1" dirty="0">
                <a:latin typeface="標楷體" panose="03000509000000000000" pitchFamily="65" charset="-120"/>
                <a:ea typeface="標楷體" panose="03000509000000000000" pitchFamily="65" charset="-120"/>
              </a:rPr>
              <a:t>APP</a:t>
            </a:r>
            <a:r>
              <a:rPr lang="zh-TW" altLang="en-US" sz="1800" b="1" dirty="0">
                <a:latin typeface="標楷體" panose="03000509000000000000" pitchFamily="65" charset="-120"/>
                <a:ea typeface="標楷體" panose="03000509000000000000" pitchFamily="65" charset="-120"/>
              </a:rPr>
              <a:t> 中所達成數據，以及根據數據來調整每日的目標。</a:t>
            </a:r>
            <a:br>
              <a:rPr lang="zh-TW" altLang="en-US" sz="1800" dirty="0">
                <a:solidFill>
                  <a:schemeClr val="tx2"/>
                </a:solidFill>
              </a:rPr>
            </a:br>
            <a:endParaRPr lang="en-US" dirty="0">
              <a:solidFill>
                <a:schemeClr val="tx2"/>
              </a:solidFill>
              <a:latin typeface="Helvetica Neue Normal" charset="0"/>
              <a:cs typeface="Helvetica Neue Normal" charset="0"/>
            </a:endParaRPr>
          </a:p>
        </p:txBody>
      </p:sp>
    </p:spTree>
    <p:extLst>
      <p:ext uri="{BB962C8B-B14F-4D97-AF65-F5344CB8AC3E}">
        <p14:creationId xmlns:p14="http://schemas.microsoft.com/office/powerpoint/2010/main" val="31466703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t>１６</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9929434" y="1706432"/>
            <a:ext cx="3466070"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Development tools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302875" y="3760738"/>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開</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發</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工</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具</a:t>
            </a:r>
            <a:endParaRPr lang="en-US" altLang="zh-TW" sz="3600" b="1" dirty="0">
              <a:latin typeface="標楷體" panose="03000509000000000000" pitchFamily="65" charset="-120"/>
              <a:ea typeface="標楷體" panose="03000509000000000000" pitchFamily="65" charset="-120"/>
            </a:endParaRPr>
          </a:p>
        </p:txBody>
      </p:sp>
      <p:sp>
        <p:nvSpPr>
          <p:cNvPr id="3" name="文字方塊 2">
            <a:extLst>
              <a:ext uri="{FF2B5EF4-FFF2-40B4-BE49-F238E27FC236}">
                <a16:creationId xmlns:a16="http://schemas.microsoft.com/office/drawing/2014/main" id="{190B1A1C-7783-A7A2-C085-FE25A981D55F}"/>
              </a:ext>
            </a:extLst>
          </p:cNvPr>
          <p:cNvSpPr txBox="1"/>
          <p:nvPr/>
        </p:nvSpPr>
        <p:spPr>
          <a:xfrm>
            <a:off x="596461" y="1905506"/>
            <a:ext cx="5342975" cy="3046988"/>
          </a:xfrm>
          <a:prstGeom prst="rect">
            <a:avLst/>
          </a:prstGeom>
          <a:noFill/>
        </p:spPr>
        <p:txBody>
          <a:bodyPr wrap="square">
            <a:spAutoFit/>
          </a:bodyPr>
          <a:lstStyle/>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1. Language</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JavaScript</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2. IDE</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Visual Studio Code</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3. Framework</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Next.js, Nest.js</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4. UI framework</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Tailwind CSS</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5. Database</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Firebase</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6. Host providers</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Railway</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7. Version control system</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Git, </a:t>
            </a:r>
            <a:r>
              <a:rPr lang="en-US" altLang="zh-TW" sz="2400" b="1" kern="100" dirty="0" err="1">
                <a:effectLst/>
                <a:latin typeface="Times New Roman" panose="02020603050405020304" pitchFamily="18" charset="0"/>
                <a:ea typeface="標楷體" panose="03000509000000000000" pitchFamily="65" charset="-120"/>
                <a:cs typeface="Times New Roman" panose="02020603050405020304" pitchFamily="18" charset="0"/>
              </a:rPr>
              <a:t>Github</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a:p>
            <a:pPr algn="just"/>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8. Project tracker</a:t>
            </a:r>
            <a:r>
              <a:rPr lang="zh-TW"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b="1" kern="100" dirty="0">
                <a:effectLst/>
                <a:latin typeface="Times New Roman" panose="02020603050405020304" pitchFamily="18" charset="0"/>
                <a:ea typeface="標楷體" panose="03000509000000000000" pitchFamily="65" charset="-120"/>
                <a:cs typeface="Times New Roman" panose="02020603050405020304" pitchFamily="18" charset="0"/>
              </a:rPr>
              <a:t>Notion</a:t>
            </a:r>
            <a:endParaRPr lang="zh-TW" altLang="zh-TW" sz="2400" kern="100" dirty="0">
              <a:effectLst/>
              <a:latin typeface="Times New Roman" panose="02020603050405020304" pitchFamily="18" charset="0"/>
              <a:ea typeface="新細明體" panose="02020500000000000000" pitchFamily="18" charset="-120"/>
              <a:cs typeface="Times New Roman" panose="02020603050405020304" pitchFamily="18" charset="0"/>
            </a:endParaRPr>
          </a:p>
        </p:txBody>
      </p:sp>
      <p:pic>
        <p:nvPicPr>
          <p:cNvPr id="1026" name="Picture 2">
            <a:extLst>
              <a:ext uri="{FF2B5EF4-FFF2-40B4-BE49-F238E27FC236}">
                <a16:creationId xmlns:a16="http://schemas.microsoft.com/office/drawing/2014/main" id="{E77FE95C-2B24-B5EF-313B-83B41B281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784" y="607196"/>
            <a:ext cx="1467966" cy="14679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56065E-29A2-EA0E-6C23-44FF42C551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646" y="836987"/>
            <a:ext cx="1176789" cy="11721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E982C7-5343-D39C-6F51-68AE80FAC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5372" y="817240"/>
            <a:ext cx="1262129" cy="12579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1E4B3C6-FBE1-6EFC-F7D1-3762FCC387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6" y="2478472"/>
            <a:ext cx="1172178" cy="11721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29222AB-9533-FFD9-4B38-9C94ADF85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3646" y="2701135"/>
            <a:ext cx="1467967" cy="88078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53D6FC1E-0F97-34E5-1B14-90AAB0595C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8082" y="2465482"/>
            <a:ext cx="916417" cy="1257923"/>
          </a:xfrm>
          <a:prstGeom prst="rect">
            <a:avLst/>
          </a:prstGeom>
        </p:spPr>
      </p:pic>
      <p:pic>
        <p:nvPicPr>
          <p:cNvPr id="1042" name="Picture 18">
            <a:extLst>
              <a:ext uri="{FF2B5EF4-FFF2-40B4-BE49-F238E27FC236}">
                <a16:creationId xmlns:a16="http://schemas.microsoft.com/office/drawing/2014/main" id="{C4C79FF1-59F1-4D80-70D4-D67ED3403E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3374" y="4257614"/>
            <a:ext cx="1321376" cy="132137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5147FD68-0FC1-F271-1AB1-F03BE7669A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67443" y="4255654"/>
            <a:ext cx="1323336" cy="132333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370785FE-21C4-CF89-336C-3587C354D72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13472" y="4255654"/>
            <a:ext cx="1459791" cy="145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1051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B8B72BE-C32E-A6F2-2A58-59B745F80435}"/>
              </a:ext>
            </a:extLst>
          </p:cNvPr>
          <p:cNvSpPr/>
          <p:nvPr/>
        </p:nvSpPr>
        <p:spPr>
          <a:xfrm>
            <a:off x="159494" y="4973597"/>
            <a:ext cx="3275683" cy="1785552"/>
          </a:xfrm>
          <a:prstGeom prst="rect">
            <a:avLst/>
          </a:prstGeom>
          <a:solidFill>
            <a:srgbClr val="E0E0E0"/>
          </a:solidFill>
          <a:ln>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5BD2E0A8-DEC6-133B-FD1D-2D2B3EF43D5D}"/>
              </a:ext>
            </a:extLst>
          </p:cNvPr>
          <p:cNvSpPr txBox="1"/>
          <p:nvPr/>
        </p:nvSpPr>
        <p:spPr>
          <a:xfrm>
            <a:off x="313744" y="203885"/>
            <a:ext cx="11564507"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sp>
        <p:nvSpPr>
          <p:cNvPr id="8" name="矩形 7">
            <a:extLst>
              <a:ext uri="{FF2B5EF4-FFF2-40B4-BE49-F238E27FC236}">
                <a16:creationId xmlns:a16="http://schemas.microsoft.com/office/drawing/2014/main" id="{4794A6B4-C3A2-F281-754D-2EB6B5BBB5CD}"/>
              </a:ext>
            </a:extLst>
          </p:cNvPr>
          <p:cNvSpPr/>
          <p:nvPr/>
        </p:nvSpPr>
        <p:spPr>
          <a:xfrm rot="5400000">
            <a:off x="8394833" y="2604187"/>
            <a:ext cx="4525581" cy="1785552"/>
          </a:xfrm>
          <a:prstGeom prst="rect">
            <a:avLst/>
          </a:prstGeom>
          <a:solidFill>
            <a:srgbClr val="E0E0E0"/>
          </a:solidFill>
          <a:ln>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C8FD1A40-9DE5-3B4E-69BA-0A7E0F0A8EF9}"/>
              </a:ext>
            </a:extLst>
          </p:cNvPr>
          <p:cNvSpPr/>
          <p:nvPr/>
        </p:nvSpPr>
        <p:spPr>
          <a:xfrm>
            <a:off x="5280450" y="402968"/>
            <a:ext cx="1631093" cy="755247"/>
          </a:xfrm>
          <a:prstGeom prst="rect">
            <a:avLst/>
          </a:prstGeom>
          <a:solidFill>
            <a:srgbClr val="E0E0E0"/>
          </a:solidFill>
          <a:ln>
            <a:solidFill>
              <a:srgbClr val="E0E0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  </a:t>
            </a:r>
            <a:endParaRPr lang="zh-TW" altLang="en-US" dirty="0"/>
          </a:p>
        </p:txBody>
      </p:sp>
      <p:sp>
        <p:nvSpPr>
          <p:cNvPr id="10" name="文字方塊 9">
            <a:extLst>
              <a:ext uri="{FF2B5EF4-FFF2-40B4-BE49-F238E27FC236}">
                <a16:creationId xmlns:a16="http://schemas.microsoft.com/office/drawing/2014/main" id="{996FBEE6-536F-FEB7-6E8D-96E7A67B8E57}"/>
              </a:ext>
            </a:extLst>
          </p:cNvPr>
          <p:cNvSpPr txBox="1"/>
          <p:nvPr/>
        </p:nvSpPr>
        <p:spPr>
          <a:xfrm>
            <a:off x="525161" y="634995"/>
            <a:ext cx="3090865"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結論及未來發展</a:t>
            </a:r>
            <a:endParaRPr lang="en-US" altLang="zh-TW" sz="2800" b="1" dirty="0">
              <a:latin typeface="標楷體" panose="03000509000000000000" pitchFamily="65" charset="-120"/>
              <a:ea typeface="標楷體" panose="03000509000000000000" pitchFamily="65" charset="-120"/>
            </a:endParaRPr>
          </a:p>
        </p:txBody>
      </p:sp>
      <p:sp>
        <p:nvSpPr>
          <p:cNvPr id="2" name="文字方塊 1">
            <a:extLst>
              <a:ext uri="{FF2B5EF4-FFF2-40B4-BE49-F238E27FC236}">
                <a16:creationId xmlns:a16="http://schemas.microsoft.com/office/drawing/2014/main" id="{3F57A0ED-0516-1B2C-7642-69E1A3E2953A}"/>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t>１７</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文字方塊 3">
            <a:extLst>
              <a:ext uri="{FF2B5EF4-FFF2-40B4-BE49-F238E27FC236}">
                <a16:creationId xmlns:a16="http://schemas.microsoft.com/office/drawing/2014/main" id="{3CF0029D-8811-C07D-C3D5-4B25F6BA0166}"/>
              </a:ext>
            </a:extLst>
          </p:cNvPr>
          <p:cNvSpPr txBox="1"/>
          <p:nvPr/>
        </p:nvSpPr>
        <p:spPr>
          <a:xfrm>
            <a:off x="759965" y="2086909"/>
            <a:ext cx="8927757" cy="2585323"/>
          </a:xfrm>
          <a:prstGeom prst="rect">
            <a:avLst/>
          </a:prstGeom>
          <a:noFill/>
        </p:spPr>
        <p:txBody>
          <a:bodyPr wrap="square">
            <a:spAutoFit/>
          </a:bodyPr>
          <a:lstStyle/>
          <a:p>
            <a:pPr algn="just"/>
            <a:r>
              <a:rPr lang="zh-TW" altLang="zh-TW" sz="1800" b="1" kern="100" dirty="0">
                <a:effectLst/>
                <a:latin typeface="Times New Roman" panose="02020603050405020304" pitchFamily="18" charset="0"/>
                <a:ea typeface="標楷體" panose="03000509000000000000" pitchFamily="65" charset="-120"/>
              </a:rPr>
              <a:t>本次專題主要希望使用者能夠隨時警惕自己的健康狀況記錄生活。系統提供人性化選項如白天與夜間模式、中英文模式首頁亦提供天氣概況，主要為了讓使用者在一天的開始即可決定自己的風格，觀看天氣概況決定今日菜單；提供主要功能日記及目標的紀錄撰寫，讓使用者習慣每日抱持記錄自己生活的好應用，系統也另外提供</a:t>
            </a:r>
            <a:r>
              <a:rPr lang="en-US" altLang="zh-TW" sz="1800" b="1" kern="100" dirty="0">
                <a:effectLst/>
                <a:latin typeface="Times New Roman" panose="02020603050405020304" pitchFamily="18" charset="0"/>
                <a:ea typeface="標楷體" panose="03000509000000000000" pitchFamily="65" charset="-120"/>
              </a:rPr>
              <a:t>Google fit APP</a:t>
            </a:r>
            <a:r>
              <a:rPr lang="zh-TW" altLang="zh-TW" sz="1800" b="1" kern="100" dirty="0">
                <a:effectLst/>
                <a:latin typeface="Times New Roman" panose="02020603050405020304" pitchFamily="18" charset="0"/>
                <a:ea typeface="標楷體" panose="03000509000000000000" pitchFamily="65" charset="-120"/>
              </a:rPr>
              <a:t>的介接，日常生活必當手機不離身，</a:t>
            </a:r>
            <a:r>
              <a:rPr lang="en-US" altLang="zh-TW" sz="1800" b="1" kern="100" dirty="0">
                <a:effectLst/>
                <a:latin typeface="Times New Roman" panose="02020603050405020304" pitchFamily="18" charset="0"/>
                <a:ea typeface="標楷體" panose="03000509000000000000" pitchFamily="65" charset="-120"/>
              </a:rPr>
              <a:t>APP</a:t>
            </a:r>
            <a:r>
              <a:rPr lang="zh-TW" altLang="zh-TW" sz="1800" b="1" kern="100" dirty="0">
                <a:effectLst/>
                <a:latin typeface="Times New Roman" panose="02020603050405020304" pitchFamily="18" charset="0"/>
                <a:ea typeface="標楷體" panose="03000509000000000000" pitchFamily="65" charset="-120"/>
              </a:rPr>
              <a:t>內的步數也會同步至我們的系統中，讓使用者也能夠根據幾天內平均的步數，來提升自己的目標或是記錄自己的行走步數至系統中。</a:t>
            </a:r>
            <a:endParaRPr lang="zh-TW" altLang="zh-TW" sz="1800" kern="100" dirty="0">
              <a:effectLst/>
              <a:latin typeface="Times New Roman" panose="02020603050405020304" pitchFamily="18" charset="0"/>
              <a:ea typeface="新細明體" panose="02020500000000000000" pitchFamily="18" charset="-120"/>
            </a:endParaRPr>
          </a:p>
          <a:p>
            <a:pPr algn="just"/>
            <a:r>
              <a:rPr lang="en-US" altLang="zh-TW" sz="1800" b="1" kern="100" dirty="0">
                <a:effectLst/>
                <a:latin typeface="Times New Roman" panose="02020603050405020304" pitchFamily="18" charset="0"/>
                <a:ea typeface="標楷體" panose="03000509000000000000" pitchFamily="65" charset="-120"/>
              </a:rPr>
              <a:t>	</a:t>
            </a:r>
            <a:r>
              <a:rPr lang="zh-TW" altLang="zh-TW" sz="1800" b="1" kern="100" dirty="0">
                <a:effectLst/>
                <a:latin typeface="Times New Roman" panose="02020603050405020304" pitchFamily="18" charset="0"/>
                <a:ea typeface="標楷體" panose="03000509000000000000" pitchFamily="65" charset="-120"/>
              </a:rPr>
              <a:t>未來發展上，如能提供好友系統，用戶及用戶間能夠相互參考每日運動菜單或是公開日記，這樣也能夠時時警惕自己的運動量是否不足，或是去參考一些好友的減重目標等等</a:t>
            </a:r>
            <a:r>
              <a:rPr lang="en-US" altLang="zh-TW" sz="1800" b="1" kern="100" dirty="0">
                <a:effectLst/>
                <a:latin typeface="Times New Roman" panose="02020603050405020304" pitchFamily="18" charset="0"/>
                <a:ea typeface="標楷體" panose="03000509000000000000" pitchFamily="65" charset="-120"/>
              </a:rPr>
              <a:t>……</a:t>
            </a:r>
            <a:endParaRPr lang="zh-TW" altLang="zh-TW" sz="1800" kern="100" dirty="0">
              <a:effectLst/>
              <a:latin typeface="Times New Roman" panose="02020603050405020304" pitchFamily="18" charset="0"/>
              <a:ea typeface="新細明體" panose="02020500000000000000" pitchFamily="18" charset="-120"/>
            </a:endParaRPr>
          </a:p>
        </p:txBody>
      </p:sp>
      <p:pic>
        <p:nvPicPr>
          <p:cNvPr id="1026" name="Picture 2">
            <a:extLst>
              <a:ext uri="{FF2B5EF4-FFF2-40B4-BE49-F238E27FC236}">
                <a16:creationId xmlns:a16="http://schemas.microsoft.com/office/drawing/2014/main" id="{F929C4C1-0A96-CC66-20FD-C55CB72BE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837" y="4672232"/>
            <a:ext cx="1128584" cy="11285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3AB1CC-53C2-1703-C33C-2CDA0636B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3838" y="4672232"/>
            <a:ext cx="1128584" cy="11285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4070A3-98A5-7A0A-AC33-C2B7080C1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9150" y="1911807"/>
            <a:ext cx="1091438" cy="9246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6983A09-AA70-1D16-C0AC-081FFA041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9592" y="4672232"/>
            <a:ext cx="1231905" cy="12319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44969D9-2B32-FC7E-07A2-DE6436741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201454">
            <a:off x="10238840" y="4018581"/>
            <a:ext cx="1097288" cy="109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191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CB6898A9-B9A5-A27D-98B5-FD5AFD080DBF}"/>
              </a:ext>
            </a:extLst>
          </p:cNvPr>
          <p:cNvPicPr>
            <a:picLocks noChangeAspect="1"/>
          </p:cNvPicPr>
          <p:nvPr/>
        </p:nvPicPr>
        <p:blipFill>
          <a:blip r:embed="rId2"/>
          <a:stretch>
            <a:fillRect/>
          </a:stretch>
        </p:blipFill>
        <p:spPr>
          <a:xfrm>
            <a:off x="0" y="0"/>
            <a:ext cx="12192000" cy="6858000"/>
          </a:xfrm>
          <a:prstGeom prst="rect">
            <a:avLst/>
          </a:prstGeom>
        </p:spPr>
      </p:pic>
      <p:sp>
        <p:nvSpPr>
          <p:cNvPr id="6" name="文字方塊 5">
            <a:extLst>
              <a:ext uri="{FF2B5EF4-FFF2-40B4-BE49-F238E27FC236}">
                <a16:creationId xmlns:a16="http://schemas.microsoft.com/office/drawing/2014/main" id="{63207D5A-0E3A-F23D-487E-7BA1D175BAA0}"/>
              </a:ext>
            </a:extLst>
          </p:cNvPr>
          <p:cNvSpPr txBox="1"/>
          <p:nvPr/>
        </p:nvSpPr>
        <p:spPr>
          <a:xfrm>
            <a:off x="1241637" y="1095370"/>
            <a:ext cx="2269960"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zh-TW" altLang="en-US" sz="3200" b="1" dirty="0">
                <a:latin typeface="標楷體" panose="03000509000000000000" pitchFamily="65" charset="-120"/>
                <a:ea typeface="標楷體" panose="03000509000000000000" pitchFamily="65" charset="-120"/>
              </a:rPr>
              <a:t>報告結束</a:t>
            </a:r>
          </a:p>
        </p:txBody>
      </p:sp>
      <p:pic>
        <p:nvPicPr>
          <p:cNvPr id="8" name="圖片 7">
            <a:extLst>
              <a:ext uri="{FF2B5EF4-FFF2-40B4-BE49-F238E27FC236}">
                <a16:creationId xmlns:a16="http://schemas.microsoft.com/office/drawing/2014/main" id="{24E42A76-3CD2-B441-4502-F311BF848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96" y="1533379"/>
            <a:ext cx="3987791" cy="3606736"/>
          </a:xfrm>
          <a:prstGeom prst="rect">
            <a:avLst/>
          </a:prstGeom>
        </p:spPr>
      </p:pic>
    </p:spTree>
    <p:extLst>
      <p:ext uri="{BB962C8B-B14F-4D97-AF65-F5344CB8AC3E}">
        <p14:creationId xmlns:p14="http://schemas.microsoft.com/office/powerpoint/2010/main" val="17065561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054B4FBD-A394-D2E1-FF80-77C47C57D6E1}"/>
              </a:ext>
            </a:extLst>
          </p:cNvPr>
          <p:cNvPicPr>
            <a:picLocks noChangeAspect="1"/>
          </p:cNvPicPr>
          <p:nvPr/>
        </p:nvPicPr>
        <p:blipFill>
          <a:blip r:embed="rId2"/>
          <a:stretch>
            <a:fillRect/>
          </a:stretch>
        </p:blipFill>
        <p:spPr>
          <a:xfrm>
            <a:off x="0" y="-67962"/>
            <a:ext cx="12192000" cy="6858000"/>
          </a:xfrm>
          <a:prstGeom prst="rect">
            <a:avLst/>
          </a:prstGeom>
        </p:spPr>
      </p:pic>
      <p:sp>
        <p:nvSpPr>
          <p:cNvPr id="6" name="文字方塊 5">
            <a:extLst>
              <a:ext uri="{FF2B5EF4-FFF2-40B4-BE49-F238E27FC236}">
                <a16:creationId xmlns:a16="http://schemas.microsoft.com/office/drawing/2014/main" id="{9CF95B29-F04B-BA24-3201-1DFBABA6BCAF}"/>
              </a:ext>
            </a:extLst>
          </p:cNvPr>
          <p:cNvSpPr txBox="1"/>
          <p:nvPr/>
        </p:nvSpPr>
        <p:spPr>
          <a:xfrm>
            <a:off x="317157" y="229249"/>
            <a:ext cx="11547389"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sp>
        <p:nvSpPr>
          <p:cNvPr id="8" name="文字方塊 7">
            <a:extLst>
              <a:ext uri="{FF2B5EF4-FFF2-40B4-BE49-F238E27FC236}">
                <a16:creationId xmlns:a16="http://schemas.microsoft.com/office/drawing/2014/main" id="{939D421F-5F33-BF19-5045-B208BAB6ADAE}"/>
              </a:ext>
            </a:extLst>
          </p:cNvPr>
          <p:cNvSpPr txBox="1"/>
          <p:nvPr/>
        </p:nvSpPr>
        <p:spPr>
          <a:xfrm>
            <a:off x="757881" y="1026998"/>
            <a:ext cx="1005403" cy="584775"/>
          </a:xfrm>
          <a:prstGeom prst="rect">
            <a:avLst/>
          </a:prstGeom>
          <a:noFill/>
        </p:spPr>
        <p:txBody>
          <a:bodyPr wrap="none" rtlCol="0">
            <a:spAutoFit/>
          </a:bodyPr>
          <a:lstStyle/>
          <a:p>
            <a:r>
              <a:rPr lang="zh-TW" altLang="en-US" sz="3200" b="1" dirty="0">
                <a:latin typeface="標楷體" panose="03000509000000000000" pitchFamily="65" charset="-120"/>
                <a:ea typeface="標楷體" panose="03000509000000000000" pitchFamily="65" charset="-120"/>
              </a:rPr>
              <a:t>目錄</a:t>
            </a:r>
          </a:p>
        </p:txBody>
      </p:sp>
      <p:sp>
        <p:nvSpPr>
          <p:cNvPr id="9" name="文字方塊 8">
            <a:extLst>
              <a:ext uri="{FF2B5EF4-FFF2-40B4-BE49-F238E27FC236}">
                <a16:creationId xmlns:a16="http://schemas.microsoft.com/office/drawing/2014/main" id="{A238F602-B66F-76C4-A17F-8C165C625163}"/>
              </a:ext>
            </a:extLst>
          </p:cNvPr>
          <p:cNvSpPr txBox="1"/>
          <p:nvPr/>
        </p:nvSpPr>
        <p:spPr>
          <a:xfrm>
            <a:off x="1763284" y="2040744"/>
            <a:ext cx="2986715" cy="2677656"/>
          </a:xfrm>
          <a:prstGeom prst="rect">
            <a:avLst/>
          </a:prstGeom>
          <a:noFill/>
        </p:spPr>
        <p:txBody>
          <a:bodyPr wrap="none" rtlCol="0">
            <a:spAutoFit/>
          </a:bodyPr>
          <a:lstStyle/>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前言</a:t>
            </a:r>
            <a:endParaRPr lang="en-US" altLang="zh-TW" sz="28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系統功能與畫面</a:t>
            </a:r>
            <a:endParaRPr lang="en-US" altLang="zh-TW" sz="28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系統特色</a:t>
            </a:r>
            <a:endParaRPr lang="en-US" altLang="zh-TW" sz="28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使用對象與環境</a:t>
            </a:r>
            <a:endParaRPr lang="en-US" altLang="zh-TW" sz="28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開發工具</a:t>
            </a:r>
            <a:endParaRPr lang="en-US" altLang="zh-TW" sz="2800"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800" dirty="0">
                <a:latin typeface="標楷體" panose="03000509000000000000" pitchFamily="65" charset="-120"/>
                <a:ea typeface="標楷體" panose="03000509000000000000" pitchFamily="65" charset="-120"/>
              </a:rPr>
              <a:t>結論及未來發展</a:t>
            </a:r>
            <a:endParaRPr lang="zh-TW" altLang="en-US" sz="2000" b="1" dirty="0">
              <a:latin typeface="標楷體" panose="03000509000000000000" pitchFamily="65" charset="-120"/>
              <a:ea typeface="標楷體" panose="03000509000000000000" pitchFamily="65" charset="-120"/>
            </a:endParaRPr>
          </a:p>
        </p:txBody>
      </p:sp>
      <p:sp>
        <p:nvSpPr>
          <p:cNvPr id="13" name="文字方塊 12">
            <a:extLst>
              <a:ext uri="{FF2B5EF4-FFF2-40B4-BE49-F238E27FC236}">
                <a16:creationId xmlns:a16="http://schemas.microsoft.com/office/drawing/2014/main" id="{A64D6EC7-EB4E-60B3-3FE8-2FE22A19B0F0}"/>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０２</a:t>
            </a:r>
          </a:p>
        </p:txBody>
      </p:sp>
      <p:pic>
        <p:nvPicPr>
          <p:cNvPr id="1026" name="Picture 2">
            <a:extLst>
              <a:ext uri="{FF2B5EF4-FFF2-40B4-BE49-F238E27FC236}">
                <a16:creationId xmlns:a16="http://schemas.microsoft.com/office/drawing/2014/main" id="{95F70D7A-D6BE-BAA1-E256-96140C210C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38" r="25611"/>
          <a:stretch/>
        </p:blipFill>
        <p:spPr bwMode="auto">
          <a:xfrm>
            <a:off x="6042789" y="1654775"/>
            <a:ext cx="4083573" cy="34495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0315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0F3FC117-8641-8320-6724-3061724B3788}"/>
              </a:ext>
            </a:extLst>
          </p:cNvPr>
          <p:cNvGrpSpPr/>
          <p:nvPr/>
        </p:nvGrpSpPr>
        <p:grpSpPr>
          <a:xfrm>
            <a:off x="0" y="0"/>
            <a:ext cx="12182475" cy="6858000"/>
            <a:chOff x="4762" y="0"/>
            <a:chExt cx="12182475" cy="6858000"/>
          </a:xfrm>
        </p:grpSpPr>
        <p:pic>
          <p:nvPicPr>
            <p:cNvPr id="8" name="圖片 7">
              <a:extLst>
                <a:ext uri="{FF2B5EF4-FFF2-40B4-BE49-F238E27FC236}">
                  <a16:creationId xmlns:a16="http://schemas.microsoft.com/office/drawing/2014/main" id="{46F82EF2-3D3A-5D58-2001-11794F6DB217}"/>
                </a:ext>
              </a:extLst>
            </p:cNvPr>
            <p:cNvPicPr>
              <a:picLocks noChangeAspect="1"/>
            </p:cNvPicPr>
            <p:nvPr/>
          </p:nvPicPr>
          <p:blipFill>
            <a:blip r:embed="rId2"/>
            <a:stretch>
              <a:fillRect/>
            </a:stretch>
          </p:blipFill>
          <p:spPr>
            <a:xfrm>
              <a:off x="4762" y="0"/>
              <a:ext cx="12182475" cy="6858000"/>
            </a:xfrm>
            <a:prstGeom prst="rect">
              <a:avLst/>
            </a:prstGeom>
          </p:spPr>
        </p:pic>
        <p:sp>
          <p:nvSpPr>
            <p:cNvPr id="9" name="文字方塊 8">
              <a:extLst>
                <a:ext uri="{FF2B5EF4-FFF2-40B4-BE49-F238E27FC236}">
                  <a16:creationId xmlns:a16="http://schemas.microsoft.com/office/drawing/2014/main" id="{17796F6A-75DE-63A7-3164-9E3B980596D7}"/>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11" name="文字方塊 10">
            <a:extLst>
              <a:ext uri="{FF2B5EF4-FFF2-40B4-BE49-F238E27FC236}">
                <a16:creationId xmlns:a16="http://schemas.microsoft.com/office/drawing/2014/main" id="{E908508A-585D-5157-A4C8-635C8266C6B3}"/>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０３</a:t>
            </a:r>
          </a:p>
        </p:txBody>
      </p:sp>
      <p:sp>
        <p:nvSpPr>
          <p:cNvPr id="19" name="文字方塊 18">
            <a:extLst>
              <a:ext uri="{FF2B5EF4-FFF2-40B4-BE49-F238E27FC236}">
                <a16:creationId xmlns:a16="http://schemas.microsoft.com/office/drawing/2014/main" id="{91EE8515-4795-00B6-EDBA-852503A6ACC6}"/>
              </a:ext>
            </a:extLst>
          </p:cNvPr>
          <p:cNvSpPr txBox="1"/>
          <p:nvPr/>
        </p:nvSpPr>
        <p:spPr>
          <a:xfrm>
            <a:off x="982192" y="1326287"/>
            <a:ext cx="9289277" cy="1477328"/>
          </a:xfrm>
          <a:prstGeom prst="rect">
            <a:avLst/>
          </a:prstGeom>
          <a:noFill/>
        </p:spPr>
        <p:txBody>
          <a:bodyPr wrap="square">
            <a:spAutoFit/>
          </a:bodyPr>
          <a:lstStyle/>
          <a:p>
            <a:pPr algn="just"/>
            <a:r>
              <a:rPr lang="zh-TW" altLang="zh-TW" sz="1800" b="1" kern="100" dirty="0">
                <a:effectLst/>
                <a:latin typeface="Times New Roman" panose="02020603050405020304" pitchFamily="18" charset="0"/>
                <a:ea typeface="標楷體" panose="03000509000000000000" pitchFamily="65" charset="-120"/>
              </a:rPr>
              <a:t>協助您紀錄一天運動狀況，並每天持續記錄自己生活的「健康追蹤日記」，我們提供</a:t>
            </a:r>
            <a:r>
              <a:rPr lang="en-US" altLang="zh-TW" sz="1800" b="1" kern="100" dirty="0">
                <a:effectLst/>
                <a:latin typeface="Times New Roman" panose="02020603050405020304" pitchFamily="18" charset="0"/>
                <a:ea typeface="標楷體" panose="03000509000000000000" pitchFamily="65" charset="-120"/>
              </a:rPr>
              <a:t>Google</a:t>
            </a:r>
            <a:r>
              <a:rPr lang="zh-TW" altLang="zh-TW" sz="1800" b="1" kern="100" dirty="0">
                <a:effectLst/>
                <a:latin typeface="Times New Roman" panose="02020603050405020304" pitchFamily="18" charset="0"/>
                <a:ea typeface="標楷體" panose="03000509000000000000" pitchFamily="65" charset="-120"/>
              </a:rPr>
              <a:t>進行</a:t>
            </a:r>
            <a:r>
              <a:rPr lang="zh-TW" altLang="en-US" sz="1800" b="1" kern="100" dirty="0">
                <a:effectLst/>
                <a:latin typeface="Times New Roman" panose="02020603050405020304" pitchFamily="18" charset="0"/>
                <a:ea typeface="標楷體" panose="03000509000000000000" pitchFamily="65" charset="-120"/>
              </a:rPr>
              <a:t>快速</a:t>
            </a:r>
            <a:r>
              <a:rPr lang="zh-TW" altLang="zh-TW" sz="1800" b="1" kern="100" dirty="0">
                <a:effectLst/>
                <a:latin typeface="Times New Roman" panose="02020603050405020304" pitchFamily="18" charset="0"/>
                <a:ea typeface="標楷體" panose="03000509000000000000" pitchFamily="65" charset="-120"/>
              </a:rPr>
              <a:t>登入，使用者亦可以自行建立帳號登入至系統中，</a:t>
            </a:r>
            <a:r>
              <a:rPr lang="zh-TW" altLang="en-US" b="1" kern="100" dirty="0">
                <a:latin typeface="Times New Roman" panose="02020603050405020304" pitchFamily="18" charset="0"/>
                <a:ea typeface="標楷體" panose="03000509000000000000" pitchFamily="65" charset="-120"/>
              </a:rPr>
              <a:t>本專題最大特色是</a:t>
            </a:r>
            <a:r>
              <a:rPr lang="zh-TW" altLang="zh-TW" sz="1800" b="1" kern="100" dirty="0">
                <a:effectLst/>
                <a:latin typeface="Times New Roman" panose="02020603050405020304" pitchFamily="18" charset="0"/>
                <a:ea typeface="標楷體" panose="03000509000000000000" pitchFamily="65" charset="-120"/>
              </a:rPr>
              <a:t>與</a:t>
            </a:r>
            <a:r>
              <a:rPr lang="en-US" altLang="zh-TW" sz="1800" b="1" kern="100" dirty="0">
                <a:effectLst/>
                <a:latin typeface="Times New Roman" panose="02020603050405020304" pitchFamily="18" charset="0"/>
                <a:ea typeface="標楷體" panose="03000509000000000000" pitchFamily="65" charset="-120"/>
              </a:rPr>
              <a:t>Google Fit APP</a:t>
            </a:r>
            <a:r>
              <a:rPr lang="zh-TW" altLang="zh-TW" sz="1800" b="1" kern="100" dirty="0">
                <a:effectLst/>
                <a:latin typeface="Times New Roman" panose="02020603050405020304" pitchFamily="18" charset="0"/>
                <a:ea typeface="標楷體" panose="03000509000000000000" pitchFamily="65" charset="-120"/>
              </a:rPr>
              <a:t>進行連動，使用者可以透過</a:t>
            </a:r>
            <a:r>
              <a:rPr lang="zh-TW" altLang="en-US" sz="1800" b="1" kern="100" dirty="0">
                <a:effectLst/>
                <a:latin typeface="Times New Roman" panose="02020603050405020304" pitchFamily="18" charset="0"/>
                <a:ea typeface="標楷體" panose="03000509000000000000" pitchFamily="65" charset="-120"/>
              </a:rPr>
              <a:t>下載</a:t>
            </a:r>
            <a:r>
              <a:rPr lang="en-US" altLang="zh-TW" sz="1800" b="1" kern="100" dirty="0">
                <a:effectLst/>
                <a:latin typeface="Times New Roman" panose="02020603050405020304" pitchFamily="18" charset="0"/>
                <a:ea typeface="標楷體" panose="03000509000000000000" pitchFamily="65" charset="-120"/>
              </a:rPr>
              <a:t>APP</a:t>
            </a:r>
            <a:r>
              <a:rPr lang="zh-TW" altLang="en-US" sz="1800" b="1" kern="100" dirty="0">
                <a:effectLst/>
                <a:latin typeface="Times New Roman" panose="02020603050405020304" pitchFamily="18" charset="0"/>
                <a:ea typeface="標楷體" panose="03000509000000000000" pitchFamily="65" charset="-120"/>
              </a:rPr>
              <a:t>並</a:t>
            </a:r>
            <a:r>
              <a:rPr lang="zh-TW" altLang="zh-TW" sz="1800" b="1" kern="100" dirty="0">
                <a:effectLst/>
                <a:latin typeface="Times New Roman" panose="02020603050405020304" pitchFamily="18" charset="0"/>
                <a:ea typeface="標楷體" panose="03000509000000000000" pitchFamily="65" charset="-120"/>
              </a:rPr>
              <a:t>登入</a:t>
            </a:r>
            <a:r>
              <a:rPr lang="en-US" altLang="zh-TW" sz="1800" b="1" kern="100" dirty="0">
                <a:effectLst/>
                <a:latin typeface="Times New Roman" panose="02020603050405020304" pitchFamily="18" charset="0"/>
                <a:ea typeface="標楷體" panose="03000509000000000000" pitchFamily="65" charset="-120"/>
              </a:rPr>
              <a:t>Google</a:t>
            </a:r>
            <a:r>
              <a:rPr lang="zh-TW" altLang="zh-TW" sz="1800" b="1" kern="100" dirty="0">
                <a:effectLst/>
                <a:latin typeface="Times New Roman" panose="02020603050405020304" pitchFamily="18" charset="0"/>
                <a:ea typeface="標楷體" panose="03000509000000000000" pitchFamily="65" charset="-120"/>
              </a:rPr>
              <a:t>帳號來觀看自己在</a:t>
            </a:r>
            <a:r>
              <a:rPr lang="en-US" altLang="zh-TW" sz="1800" b="1" kern="100" dirty="0">
                <a:effectLst/>
                <a:latin typeface="Times New Roman" panose="02020603050405020304" pitchFamily="18" charset="0"/>
                <a:ea typeface="標楷體" panose="03000509000000000000" pitchFamily="65" charset="-120"/>
              </a:rPr>
              <a:t>APP</a:t>
            </a:r>
            <a:r>
              <a:rPr lang="zh-TW" altLang="zh-TW" sz="1800" kern="100" dirty="0">
                <a:effectLst/>
                <a:latin typeface="Times New Roman" panose="02020603050405020304" pitchFamily="18" charset="0"/>
                <a:ea typeface="標楷體" panose="03000509000000000000" pitchFamily="65" charset="-120"/>
              </a:rPr>
              <a:t>上的內容，像是每日步數等</a:t>
            </a:r>
            <a:r>
              <a:rPr lang="en-US" altLang="zh-TW" sz="1800" kern="100" dirty="0">
                <a:effectLst/>
                <a:latin typeface="Times New Roman" panose="02020603050405020304" pitchFamily="18" charset="0"/>
                <a:ea typeface="標楷體" panose="03000509000000000000" pitchFamily="65" charset="-120"/>
              </a:rPr>
              <a:t>… </a:t>
            </a:r>
            <a:r>
              <a:rPr lang="zh-TW" altLang="zh-TW" sz="1800" b="1" kern="100" dirty="0">
                <a:effectLst/>
                <a:latin typeface="Times New Roman" panose="02020603050405020304" pitchFamily="18" charset="0"/>
                <a:ea typeface="標楷體" panose="03000509000000000000" pitchFamily="65" charset="-120"/>
              </a:rPr>
              <a:t>另外亦能夠在日記</a:t>
            </a:r>
            <a:r>
              <a:rPr lang="zh-TW" altLang="en-US" sz="1800" b="1" kern="100" dirty="0">
                <a:effectLst/>
                <a:latin typeface="Times New Roman" panose="02020603050405020304" pitchFamily="18" charset="0"/>
                <a:ea typeface="標楷體" panose="03000509000000000000" pitchFamily="65" charset="-120"/>
              </a:rPr>
              <a:t>撰寫功能</a:t>
            </a:r>
            <a:r>
              <a:rPr lang="zh-TW" altLang="zh-TW" sz="1800" b="1" kern="100" dirty="0">
                <a:effectLst/>
                <a:latin typeface="Times New Roman" panose="02020603050405020304" pitchFamily="18" charset="0"/>
                <a:ea typeface="標楷體" panose="03000509000000000000" pitchFamily="65" charset="-120"/>
              </a:rPr>
              <a:t>中記錄自己每日的心得，於目標功能中決定自己的目標，並且持續記錄並完成他，為達到保持健康而持續記錄下去。</a:t>
            </a:r>
            <a:endParaRPr lang="zh-TW" altLang="zh-TW" sz="1800" kern="100" dirty="0">
              <a:effectLst/>
              <a:latin typeface="Times New Roman" panose="02020603050405020304" pitchFamily="18" charset="0"/>
              <a:ea typeface="新細明體" panose="02020500000000000000" pitchFamily="18" charset="-120"/>
            </a:endParaRPr>
          </a:p>
        </p:txBody>
      </p:sp>
      <p:sp>
        <p:nvSpPr>
          <p:cNvPr id="12" name="文字方塊 11">
            <a:extLst>
              <a:ext uri="{FF2B5EF4-FFF2-40B4-BE49-F238E27FC236}">
                <a16:creationId xmlns:a16="http://schemas.microsoft.com/office/drawing/2014/main" id="{0F41CEA9-F2FD-131B-FDA2-C6094424186C}"/>
              </a:ext>
            </a:extLst>
          </p:cNvPr>
          <p:cNvSpPr txBox="1"/>
          <p:nvPr/>
        </p:nvSpPr>
        <p:spPr>
          <a:xfrm rot="5400000">
            <a:off x="9114413" y="2530620"/>
            <a:ext cx="5092013" cy="584775"/>
          </a:xfrm>
          <a:prstGeom prst="rect">
            <a:avLst/>
          </a:prstGeom>
          <a:noFill/>
        </p:spPr>
        <p:txBody>
          <a:bodyPr wrap="square" rtlCol="0">
            <a:spAutoFit/>
          </a:bodyPr>
          <a:lstStyle/>
          <a:p>
            <a:r>
              <a:rPr lang="zh-TW" altLang="en-US" sz="3200" dirty="0"/>
              <a:t>ＩＮＴＲＯＤＵＣＴＩＯＮ</a:t>
            </a:r>
          </a:p>
        </p:txBody>
      </p:sp>
      <p:sp>
        <p:nvSpPr>
          <p:cNvPr id="15" name="文字方塊 14">
            <a:extLst>
              <a:ext uri="{FF2B5EF4-FFF2-40B4-BE49-F238E27FC236}">
                <a16:creationId xmlns:a16="http://schemas.microsoft.com/office/drawing/2014/main" id="{93715A37-D0C1-C58B-4730-2683120ECED1}"/>
              </a:ext>
            </a:extLst>
          </p:cNvPr>
          <p:cNvSpPr txBox="1"/>
          <p:nvPr/>
        </p:nvSpPr>
        <p:spPr>
          <a:xfrm>
            <a:off x="11337253" y="5354930"/>
            <a:ext cx="646331" cy="1200329"/>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前</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言</a:t>
            </a:r>
            <a:endParaRPr lang="zh-TW" altLang="en-US" sz="2400" b="1" dirty="0">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C2BCF3DD-49F0-AE9F-6992-E05059FE05B4}"/>
              </a:ext>
            </a:extLst>
          </p:cNvPr>
          <p:cNvPicPr>
            <a:picLocks noChangeAspect="1"/>
          </p:cNvPicPr>
          <p:nvPr/>
        </p:nvPicPr>
        <p:blipFill>
          <a:blip r:embed="rId3"/>
          <a:stretch>
            <a:fillRect/>
          </a:stretch>
        </p:blipFill>
        <p:spPr>
          <a:xfrm>
            <a:off x="1470342" y="3869883"/>
            <a:ext cx="4653142" cy="2325661"/>
          </a:xfrm>
          <a:prstGeom prst="rect">
            <a:avLst/>
          </a:prstGeom>
          <a:effectLst>
            <a:reflection blurRad="6350" stA="50000" endA="300" endPos="55000" dir="5400000" sy="-100000" algn="bl" rotWithShape="0"/>
          </a:effectLst>
        </p:spPr>
      </p:pic>
      <p:pic>
        <p:nvPicPr>
          <p:cNvPr id="5" name="圖片 4">
            <a:extLst>
              <a:ext uri="{FF2B5EF4-FFF2-40B4-BE49-F238E27FC236}">
                <a16:creationId xmlns:a16="http://schemas.microsoft.com/office/drawing/2014/main" id="{10B57FA1-F96E-A55A-F07D-9AAE3CE7DB86}"/>
              </a:ext>
            </a:extLst>
          </p:cNvPr>
          <p:cNvPicPr>
            <a:picLocks noChangeAspect="1"/>
          </p:cNvPicPr>
          <p:nvPr/>
        </p:nvPicPr>
        <p:blipFill>
          <a:blip r:embed="rId4"/>
          <a:stretch>
            <a:fillRect/>
          </a:stretch>
        </p:blipFill>
        <p:spPr>
          <a:xfrm>
            <a:off x="6941082" y="3007501"/>
            <a:ext cx="2516124" cy="3188043"/>
          </a:xfrm>
          <a:prstGeom prst="rect">
            <a:avLst/>
          </a:prstGeom>
          <a:effectLst>
            <a:reflection blurRad="6350" stA="50000" endA="300" endPos="55000" dir="5400000" sy="-100000" algn="bl" rotWithShape="0"/>
          </a:effectLst>
        </p:spPr>
      </p:pic>
    </p:spTree>
    <p:extLst>
      <p:ext uri="{BB962C8B-B14F-4D97-AF65-F5344CB8AC3E}">
        <p14:creationId xmlns:p14="http://schemas.microsoft.com/office/powerpoint/2010/main" val="370346324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9525" y="11855"/>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０４</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487879" y="564351"/>
            <a:ext cx="1743978"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登入介面</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10" name="圖片 9" descr="一張含有 文字, 監視器 的圖片&#10;&#10;自動產生的描述">
            <a:extLst>
              <a:ext uri="{FF2B5EF4-FFF2-40B4-BE49-F238E27FC236}">
                <a16:creationId xmlns:a16="http://schemas.microsoft.com/office/drawing/2014/main" id="{5B5019DF-AF08-0B91-FC0A-80D7C20026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868" y="1231705"/>
            <a:ext cx="8533925" cy="4800334"/>
          </a:xfrm>
          <a:prstGeom prst="rect">
            <a:avLst/>
          </a:prstGeom>
        </p:spPr>
      </p:pic>
      <p:sp>
        <p:nvSpPr>
          <p:cNvPr id="15" name="文字方塊 14">
            <a:extLst>
              <a:ext uri="{FF2B5EF4-FFF2-40B4-BE49-F238E27FC236}">
                <a16:creationId xmlns:a16="http://schemas.microsoft.com/office/drawing/2014/main" id="{2C74625A-7729-2FD2-9FB2-24614252CB11}"/>
              </a:ext>
            </a:extLst>
          </p:cNvPr>
          <p:cNvSpPr txBox="1"/>
          <p:nvPr/>
        </p:nvSpPr>
        <p:spPr>
          <a:xfrm>
            <a:off x="9075794" y="1148798"/>
            <a:ext cx="1018732" cy="349134"/>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16" name="文字方塊 15">
            <a:extLst>
              <a:ext uri="{FF2B5EF4-FFF2-40B4-BE49-F238E27FC236}">
                <a16:creationId xmlns:a16="http://schemas.microsoft.com/office/drawing/2014/main" id="{97003579-961C-809E-2B48-EDD6F3E8EC59}"/>
              </a:ext>
            </a:extLst>
          </p:cNvPr>
          <p:cNvSpPr txBox="1"/>
          <p:nvPr/>
        </p:nvSpPr>
        <p:spPr>
          <a:xfrm>
            <a:off x="6318178" y="2802544"/>
            <a:ext cx="2164736" cy="1590283"/>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17" name="文字方塊 16">
            <a:extLst>
              <a:ext uri="{FF2B5EF4-FFF2-40B4-BE49-F238E27FC236}">
                <a16:creationId xmlns:a16="http://schemas.microsoft.com/office/drawing/2014/main" id="{C8243B5D-EC45-B52F-E03F-816AC2805708}"/>
              </a:ext>
            </a:extLst>
          </p:cNvPr>
          <p:cNvSpPr txBox="1"/>
          <p:nvPr/>
        </p:nvSpPr>
        <p:spPr>
          <a:xfrm>
            <a:off x="7507130" y="4427468"/>
            <a:ext cx="554238" cy="198206"/>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18" name="文字方塊 17">
            <a:extLst>
              <a:ext uri="{FF2B5EF4-FFF2-40B4-BE49-F238E27FC236}">
                <a16:creationId xmlns:a16="http://schemas.microsoft.com/office/drawing/2014/main" id="{717700A3-7B6B-EA8F-EE69-C03BC62B6CED}"/>
              </a:ext>
            </a:extLst>
          </p:cNvPr>
          <p:cNvSpPr txBox="1"/>
          <p:nvPr/>
        </p:nvSpPr>
        <p:spPr>
          <a:xfrm>
            <a:off x="6701881" y="4964977"/>
            <a:ext cx="1426119" cy="349974"/>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19" name="文字方塊 18">
            <a:extLst>
              <a:ext uri="{FF2B5EF4-FFF2-40B4-BE49-F238E27FC236}">
                <a16:creationId xmlns:a16="http://schemas.microsoft.com/office/drawing/2014/main" id="{B503C526-BFC0-AB28-53A8-A344EA94F8BC}"/>
              </a:ext>
            </a:extLst>
          </p:cNvPr>
          <p:cNvSpPr txBox="1"/>
          <p:nvPr/>
        </p:nvSpPr>
        <p:spPr>
          <a:xfrm>
            <a:off x="8274568" y="710019"/>
            <a:ext cx="2492990"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雙語言切換、日夜模式</a:t>
            </a:r>
          </a:p>
        </p:txBody>
      </p:sp>
      <p:sp>
        <p:nvSpPr>
          <p:cNvPr id="21" name="文字方塊 20">
            <a:extLst>
              <a:ext uri="{FF2B5EF4-FFF2-40B4-BE49-F238E27FC236}">
                <a16:creationId xmlns:a16="http://schemas.microsoft.com/office/drawing/2014/main" id="{0651B82C-3065-7946-BCAE-561B1E6E47C5}"/>
              </a:ext>
            </a:extLst>
          </p:cNvPr>
          <p:cNvSpPr txBox="1"/>
          <p:nvPr/>
        </p:nvSpPr>
        <p:spPr>
          <a:xfrm>
            <a:off x="4163481" y="3429000"/>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帳號登入</a:t>
            </a:r>
          </a:p>
        </p:txBody>
      </p:sp>
      <p:cxnSp>
        <p:nvCxnSpPr>
          <p:cNvPr id="25" name="直線單箭頭接點 24">
            <a:extLst>
              <a:ext uri="{FF2B5EF4-FFF2-40B4-BE49-F238E27FC236}">
                <a16:creationId xmlns:a16="http://schemas.microsoft.com/office/drawing/2014/main" id="{671EFF1D-2156-345E-EC1C-C2B66ED58977}"/>
              </a:ext>
            </a:extLst>
          </p:cNvPr>
          <p:cNvCxnSpPr/>
          <p:nvPr/>
        </p:nvCxnSpPr>
        <p:spPr>
          <a:xfrm>
            <a:off x="5339660" y="3631872"/>
            <a:ext cx="800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B3707531-018B-59C1-39C7-DD3A3580412D}"/>
              </a:ext>
            </a:extLst>
          </p:cNvPr>
          <p:cNvSpPr txBox="1"/>
          <p:nvPr/>
        </p:nvSpPr>
        <p:spPr>
          <a:xfrm>
            <a:off x="4528668" y="4310387"/>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帳戶註冊</a:t>
            </a:r>
          </a:p>
        </p:txBody>
      </p:sp>
      <p:cxnSp>
        <p:nvCxnSpPr>
          <p:cNvPr id="27" name="直線單箭頭接點 26">
            <a:extLst>
              <a:ext uri="{FF2B5EF4-FFF2-40B4-BE49-F238E27FC236}">
                <a16:creationId xmlns:a16="http://schemas.microsoft.com/office/drawing/2014/main" id="{8D9C8242-F5D6-83FC-1DDA-637588E8B34D}"/>
              </a:ext>
            </a:extLst>
          </p:cNvPr>
          <p:cNvCxnSpPr/>
          <p:nvPr/>
        </p:nvCxnSpPr>
        <p:spPr>
          <a:xfrm>
            <a:off x="5704847" y="4513259"/>
            <a:ext cx="800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ADF80658-5DBC-9B4B-868F-29FBA5985C1D}"/>
              </a:ext>
            </a:extLst>
          </p:cNvPr>
          <p:cNvSpPr txBox="1"/>
          <p:nvPr/>
        </p:nvSpPr>
        <p:spPr>
          <a:xfrm>
            <a:off x="3830354" y="4945619"/>
            <a:ext cx="1915909" cy="369332"/>
          </a:xfrm>
          <a:prstGeom prst="rect">
            <a:avLst/>
          </a:prstGeom>
          <a:noFill/>
        </p:spPr>
        <p:txBody>
          <a:bodyPr wrap="none" rtlCol="0">
            <a:spAutoFit/>
          </a:bodyPr>
          <a:lstStyle/>
          <a:p>
            <a:r>
              <a:rPr lang="en-US" altLang="zh-TW" b="1" dirty="0">
                <a:solidFill>
                  <a:srgbClr val="FF0000"/>
                </a:solidFill>
                <a:latin typeface="標楷體" panose="03000509000000000000" pitchFamily="65" charset="-120"/>
                <a:ea typeface="標楷體" panose="03000509000000000000" pitchFamily="65" charset="-120"/>
              </a:rPr>
              <a:t>Google </a:t>
            </a:r>
            <a:r>
              <a:rPr lang="zh-TW" altLang="en-US" b="1" dirty="0">
                <a:solidFill>
                  <a:srgbClr val="FF0000"/>
                </a:solidFill>
                <a:latin typeface="標楷體" panose="03000509000000000000" pitchFamily="65" charset="-120"/>
                <a:ea typeface="標楷體" panose="03000509000000000000" pitchFamily="65" charset="-120"/>
              </a:rPr>
              <a:t>快速登入</a:t>
            </a:r>
          </a:p>
        </p:txBody>
      </p:sp>
      <p:cxnSp>
        <p:nvCxnSpPr>
          <p:cNvPr id="29" name="直線單箭頭接點 28">
            <a:extLst>
              <a:ext uri="{FF2B5EF4-FFF2-40B4-BE49-F238E27FC236}">
                <a16:creationId xmlns:a16="http://schemas.microsoft.com/office/drawing/2014/main" id="{3E7970EB-463D-2363-BC17-2A424F0698EB}"/>
              </a:ext>
            </a:extLst>
          </p:cNvPr>
          <p:cNvCxnSpPr/>
          <p:nvPr/>
        </p:nvCxnSpPr>
        <p:spPr>
          <a:xfrm>
            <a:off x="5773030" y="5148491"/>
            <a:ext cx="800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8963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p:bldP spid="21" grpId="0"/>
      <p:bldP spid="26"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9525" y="11855"/>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０５</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487879" y="564351"/>
            <a:ext cx="1743978"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註冊介面</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3" name="圖片 2" descr="一張含有 文字, 監視器, 黑色, 螢幕 的圖片&#10;&#10;自動產生的描述">
            <a:extLst>
              <a:ext uri="{FF2B5EF4-FFF2-40B4-BE49-F238E27FC236}">
                <a16:creationId xmlns:a16="http://schemas.microsoft.com/office/drawing/2014/main" id="{E6C69C1F-9E86-8ED2-947A-805940694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504" y="1172819"/>
            <a:ext cx="8683704" cy="4884583"/>
          </a:xfrm>
          <a:prstGeom prst="rect">
            <a:avLst/>
          </a:prstGeom>
        </p:spPr>
      </p:pic>
      <p:sp>
        <p:nvSpPr>
          <p:cNvPr id="12" name="文字方塊 11">
            <a:extLst>
              <a:ext uri="{FF2B5EF4-FFF2-40B4-BE49-F238E27FC236}">
                <a16:creationId xmlns:a16="http://schemas.microsoft.com/office/drawing/2014/main" id="{0D99ECA2-9982-C678-4A34-16E6FD0B93A0}"/>
              </a:ext>
            </a:extLst>
          </p:cNvPr>
          <p:cNvSpPr txBox="1"/>
          <p:nvPr/>
        </p:nvSpPr>
        <p:spPr>
          <a:xfrm>
            <a:off x="6311828" y="2396144"/>
            <a:ext cx="2298772" cy="2308324"/>
          </a:xfrm>
          <a:prstGeom prst="rect">
            <a:avLst/>
          </a:prstGeom>
          <a:noFill/>
          <a:ln w="19050">
            <a:solidFill>
              <a:srgbClr val="FF0000"/>
            </a:solidFill>
          </a:ln>
        </p:spPr>
        <p:txBody>
          <a:bodyPr wrap="square" rtlCol="0">
            <a:spAutoFit/>
          </a:bodyPr>
          <a:lstStyle/>
          <a:p>
            <a:endParaRPr lang="en-US" altLang="zh-TW" dirty="0">
              <a:ln>
                <a:solidFill>
                  <a:schemeClr val="tx1"/>
                </a:solidFill>
              </a:ln>
            </a:endParaRPr>
          </a:p>
          <a:p>
            <a:endParaRPr lang="en-US" altLang="zh-TW" dirty="0">
              <a:ln>
                <a:solidFill>
                  <a:schemeClr val="tx1"/>
                </a:solidFill>
              </a:ln>
            </a:endParaRPr>
          </a:p>
          <a:p>
            <a:endParaRPr lang="en-US" altLang="zh-TW" dirty="0">
              <a:ln>
                <a:solidFill>
                  <a:schemeClr val="tx1"/>
                </a:solidFill>
              </a:ln>
            </a:endParaRPr>
          </a:p>
          <a:p>
            <a:endParaRPr lang="en-US" altLang="zh-TW" dirty="0">
              <a:ln>
                <a:solidFill>
                  <a:schemeClr val="tx1"/>
                </a:solidFill>
              </a:ln>
            </a:endParaRPr>
          </a:p>
          <a:p>
            <a:endParaRPr lang="en-US" altLang="zh-TW" dirty="0">
              <a:ln>
                <a:solidFill>
                  <a:schemeClr val="tx1"/>
                </a:solidFill>
              </a:ln>
            </a:endParaRPr>
          </a:p>
          <a:p>
            <a:endParaRPr lang="en-US" altLang="zh-TW" dirty="0">
              <a:ln>
                <a:solidFill>
                  <a:schemeClr val="tx1"/>
                </a:solidFill>
              </a:ln>
            </a:endParaRPr>
          </a:p>
          <a:p>
            <a:endParaRPr lang="en-US" altLang="zh-TW" dirty="0">
              <a:ln>
                <a:solidFill>
                  <a:schemeClr val="tx1"/>
                </a:solidFill>
              </a:ln>
            </a:endParaRPr>
          </a:p>
          <a:p>
            <a:endParaRPr lang="zh-TW" altLang="en-US" dirty="0">
              <a:ln>
                <a:solidFill>
                  <a:schemeClr val="tx1"/>
                </a:solidFill>
              </a:ln>
            </a:endParaRPr>
          </a:p>
        </p:txBody>
      </p:sp>
      <p:sp>
        <p:nvSpPr>
          <p:cNvPr id="13" name="文字方塊 12">
            <a:extLst>
              <a:ext uri="{FF2B5EF4-FFF2-40B4-BE49-F238E27FC236}">
                <a16:creationId xmlns:a16="http://schemas.microsoft.com/office/drawing/2014/main" id="{8F625793-4712-C6AB-2AB9-18DFE27B3E48}"/>
              </a:ext>
            </a:extLst>
          </p:cNvPr>
          <p:cNvSpPr txBox="1"/>
          <p:nvPr/>
        </p:nvSpPr>
        <p:spPr>
          <a:xfrm>
            <a:off x="4163481" y="3429000"/>
            <a:ext cx="1107996" cy="369332"/>
          </a:xfrm>
          <a:prstGeom prst="rect">
            <a:avLst/>
          </a:prstGeom>
          <a:noFill/>
        </p:spPr>
        <p:txBody>
          <a:bodyPr wrap="non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註冊欄位</a:t>
            </a:r>
          </a:p>
        </p:txBody>
      </p:sp>
      <p:cxnSp>
        <p:nvCxnSpPr>
          <p:cNvPr id="14" name="直線單箭頭接點 13">
            <a:extLst>
              <a:ext uri="{FF2B5EF4-FFF2-40B4-BE49-F238E27FC236}">
                <a16:creationId xmlns:a16="http://schemas.microsoft.com/office/drawing/2014/main" id="{5EAF4A04-08DE-2340-52EA-124C5578E7F3}"/>
              </a:ext>
            </a:extLst>
          </p:cNvPr>
          <p:cNvCxnSpPr/>
          <p:nvPr/>
        </p:nvCxnSpPr>
        <p:spPr>
          <a:xfrm>
            <a:off x="5339660" y="3631872"/>
            <a:ext cx="800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122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０６</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註冊與登入</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sp>
        <p:nvSpPr>
          <p:cNvPr id="13" name="TextBox 28">
            <a:extLst>
              <a:ext uri="{FF2B5EF4-FFF2-40B4-BE49-F238E27FC236}">
                <a16:creationId xmlns:a16="http://schemas.microsoft.com/office/drawing/2014/main" id="{9E0D5868-B02B-7AB3-3CB1-3D9D9F5D4130}"/>
              </a:ext>
            </a:extLst>
          </p:cNvPr>
          <p:cNvSpPr txBox="1"/>
          <p:nvPr/>
        </p:nvSpPr>
        <p:spPr>
          <a:xfrm>
            <a:off x="998384" y="1505584"/>
            <a:ext cx="9612466" cy="1515223"/>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註冊可使用一般電子郵件註冊後登入或</a:t>
            </a:r>
            <a:r>
              <a:rPr lang="en-US" altLang="zh-TW" sz="1800" b="1" kern="100" dirty="0">
                <a:effectLst/>
                <a:latin typeface="Times New Roman" panose="02020603050405020304" pitchFamily="18" charset="0"/>
                <a:ea typeface="標楷體" panose="03000509000000000000" pitchFamily="65" charset="-120"/>
              </a:rPr>
              <a:t>Google</a:t>
            </a:r>
            <a:r>
              <a:rPr lang="zh-TW" altLang="zh-TW" sz="1800" b="1" kern="100" dirty="0">
                <a:effectLst/>
                <a:latin typeface="Times New Roman" panose="02020603050405020304" pitchFamily="18" charset="0"/>
                <a:ea typeface="標楷體" panose="03000509000000000000" pitchFamily="65" charset="-120"/>
                <a:cs typeface="Times New Roman" panose="02020603050405020304" pitchFamily="18" charset="0"/>
              </a:rPr>
              <a:t>帳號快速登入</a:t>
            </a:r>
            <a:r>
              <a:rPr lang="zh-TW" altLang="en-US" sz="1800" b="1" kern="100" dirty="0">
                <a:effectLst/>
                <a:latin typeface="Times New Roman" panose="02020603050405020304" pitchFamily="18" charset="0"/>
                <a:ea typeface="標楷體" panose="03000509000000000000" pitchFamily="65" charset="-120"/>
                <a:cs typeface="Times New Roman" panose="02020603050405020304" pitchFamily="18" charset="0"/>
              </a:rPr>
              <a:t>，資料皆會存在</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Firebase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的資料庫中並進行加密，</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登入於</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提供的開發者空間進行實作，透過</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OAuth</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取得</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Token</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，在使用</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Token</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去與</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提取該使用者授權的資源</a:t>
            </a:r>
            <a:r>
              <a:rPr lang="zh-TW" altLang="en-US" sz="2000" b="0" i="0" dirty="0">
                <a:effectLst/>
                <a:latin typeface="標楷體" panose="03000509000000000000" pitchFamily="65" charset="-120"/>
                <a:ea typeface="標楷體" panose="03000509000000000000" pitchFamily="65" charset="-120"/>
              </a:rPr>
              <a:t>。 </a:t>
            </a:r>
            <a:br>
              <a:rPr lang="zh-TW" altLang="en-US" sz="1600" dirty="0">
                <a:solidFill>
                  <a:schemeClr val="tx2"/>
                </a:solidFill>
              </a:rPr>
            </a:br>
            <a:endParaRPr lang="en-US" sz="1100" dirty="0">
              <a:solidFill>
                <a:schemeClr val="tx2"/>
              </a:solidFill>
              <a:latin typeface="Helvetica Neue Normal" charset="0"/>
              <a:cs typeface="Helvetica Neue Normal" charset="0"/>
            </a:endParaRPr>
          </a:p>
        </p:txBody>
      </p:sp>
      <p:pic>
        <p:nvPicPr>
          <p:cNvPr id="10" name="圖片 9">
            <a:extLst>
              <a:ext uri="{FF2B5EF4-FFF2-40B4-BE49-F238E27FC236}">
                <a16:creationId xmlns:a16="http://schemas.microsoft.com/office/drawing/2014/main" id="{73C0F0BD-1F45-E05C-FEC6-B674AF552BF0}"/>
              </a:ext>
            </a:extLst>
          </p:cNvPr>
          <p:cNvPicPr>
            <a:picLocks noChangeAspect="1"/>
          </p:cNvPicPr>
          <p:nvPr/>
        </p:nvPicPr>
        <p:blipFill>
          <a:blip r:embed="rId3"/>
          <a:stretch>
            <a:fillRect/>
          </a:stretch>
        </p:blipFill>
        <p:spPr>
          <a:xfrm>
            <a:off x="4383638" y="3127352"/>
            <a:ext cx="6146296" cy="3090060"/>
          </a:xfrm>
          <a:prstGeom prst="rect">
            <a:avLst/>
          </a:prstGeom>
          <a:effectLst>
            <a:reflection blurRad="6350" stA="52000" endA="300" endPos="35000" dir="5400000" sy="-100000" algn="bl" rotWithShape="0"/>
          </a:effectLst>
        </p:spPr>
      </p:pic>
      <p:pic>
        <p:nvPicPr>
          <p:cNvPr id="14" name="圖片 13">
            <a:extLst>
              <a:ext uri="{FF2B5EF4-FFF2-40B4-BE49-F238E27FC236}">
                <a16:creationId xmlns:a16="http://schemas.microsoft.com/office/drawing/2014/main" id="{F9EF6CCA-8546-750B-1D8E-E81ED38E45F5}"/>
              </a:ext>
            </a:extLst>
          </p:cNvPr>
          <p:cNvPicPr>
            <a:picLocks noChangeAspect="1"/>
          </p:cNvPicPr>
          <p:nvPr/>
        </p:nvPicPr>
        <p:blipFill>
          <a:blip r:embed="rId4"/>
          <a:stretch>
            <a:fillRect/>
          </a:stretch>
        </p:blipFill>
        <p:spPr>
          <a:xfrm>
            <a:off x="1662066" y="3127352"/>
            <a:ext cx="2370457" cy="309006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24610829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０７</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514218" y="731565"/>
            <a:ext cx="2959231"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註冊與登入</a:t>
            </a:r>
            <a:r>
              <a:rPr lang="en-US" altLang="zh-TW" sz="2800" b="1" dirty="0">
                <a:latin typeface="標楷體" panose="03000509000000000000" pitchFamily="65" charset="-120"/>
                <a:ea typeface="標楷體" panose="03000509000000000000" pitchFamily="65" charset="-120"/>
              </a:rPr>
              <a:t>(</a:t>
            </a:r>
            <a:r>
              <a:rPr lang="zh-TW" altLang="en-US" sz="2800" b="1" dirty="0">
                <a:latin typeface="標楷體" panose="03000509000000000000" pitchFamily="65" charset="-120"/>
                <a:ea typeface="標楷體" panose="03000509000000000000" pitchFamily="65" charset="-120"/>
              </a:rPr>
              <a:t>補充</a:t>
            </a:r>
            <a:r>
              <a:rPr lang="en-US" altLang="zh-TW" sz="2800" b="1" dirty="0">
                <a:latin typeface="標楷體" panose="03000509000000000000" pitchFamily="65" charset="-120"/>
                <a:ea typeface="標楷體" panose="03000509000000000000" pitchFamily="65" charset="-120"/>
              </a:rPr>
              <a:t>)</a:t>
            </a: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sp>
        <p:nvSpPr>
          <p:cNvPr id="13" name="TextBox 28">
            <a:extLst>
              <a:ext uri="{FF2B5EF4-FFF2-40B4-BE49-F238E27FC236}">
                <a16:creationId xmlns:a16="http://schemas.microsoft.com/office/drawing/2014/main" id="{9E0D5868-B02B-7AB3-3CB1-3D9D9F5D4130}"/>
              </a:ext>
            </a:extLst>
          </p:cNvPr>
          <p:cNvSpPr txBox="1"/>
          <p:nvPr/>
        </p:nvSpPr>
        <p:spPr>
          <a:xfrm>
            <a:off x="829502" y="2305684"/>
            <a:ext cx="6024716" cy="1884555"/>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本專題提取於</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的資料包含個人資料</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帳戶電子郵件等</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a:t>
            </a:r>
          </a:p>
          <a:p>
            <a:pPr lvl="0">
              <a:lnSpc>
                <a:spcPct val="150000"/>
              </a:lnSpc>
              <a:defRPr/>
            </a:pP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，另外 </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 Fit APP</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 取得的資料也會由此進行存取，使用者可以勾選想要的選項進行存取，後續即可在本系統 </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Google Fit</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 分析中查看自己於 </a:t>
            </a:r>
            <a:r>
              <a:rPr lang="en-US" altLang="zh-TW" sz="1800" b="1" kern="100" dirty="0">
                <a:latin typeface="Times New Roman" panose="02020603050405020304" pitchFamily="18" charset="0"/>
                <a:ea typeface="標楷體" panose="03000509000000000000" pitchFamily="65" charset="-120"/>
                <a:cs typeface="Times New Roman" panose="02020603050405020304" pitchFamily="18" charset="0"/>
              </a:rPr>
              <a:t>APP</a:t>
            </a:r>
            <a:r>
              <a:rPr lang="zh-TW" altLang="en-US" sz="1800" b="1" kern="100" dirty="0">
                <a:latin typeface="Times New Roman" panose="02020603050405020304" pitchFamily="18" charset="0"/>
                <a:ea typeface="標楷體" panose="03000509000000000000" pitchFamily="65" charset="-120"/>
                <a:cs typeface="Times New Roman" panose="02020603050405020304" pitchFamily="18" charset="0"/>
              </a:rPr>
              <a:t> 的紀錄</a:t>
            </a:r>
            <a:br>
              <a:rPr lang="zh-TW" altLang="en-US" sz="1600" dirty="0">
                <a:solidFill>
                  <a:schemeClr val="tx2"/>
                </a:solidFill>
              </a:rPr>
            </a:br>
            <a:endParaRPr lang="en-US" sz="1100" dirty="0">
              <a:solidFill>
                <a:schemeClr val="tx2"/>
              </a:solidFill>
              <a:latin typeface="Helvetica Neue Normal" charset="0"/>
              <a:cs typeface="Helvetica Neue Normal" charset="0"/>
            </a:endParaRPr>
          </a:p>
        </p:txBody>
      </p:sp>
      <p:pic>
        <p:nvPicPr>
          <p:cNvPr id="2" name="圖片 1">
            <a:extLst>
              <a:ext uri="{FF2B5EF4-FFF2-40B4-BE49-F238E27FC236}">
                <a16:creationId xmlns:a16="http://schemas.microsoft.com/office/drawing/2014/main" id="{39C7315B-7B99-7C7B-13DD-832FB6264A4E}"/>
              </a:ext>
            </a:extLst>
          </p:cNvPr>
          <p:cNvPicPr>
            <a:picLocks noChangeAspect="1"/>
          </p:cNvPicPr>
          <p:nvPr/>
        </p:nvPicPr>
        <p:blipFill>
          <a:blip r:embed="rId3"/>
          <a:stretch>
            <a:fillRect/>
          </a:stretch>
        </p:blipFill>
        <p:spPr>
          <a:xfrm>
            <a:off x="7106868" y="398505"/>
            <a:ext cx="2753157" cy="5962134"/>
          </a:xfrm>
          <a:prstGeom prst="rect">
            <a:avLst/>
          </a:prstGeom>
        </p:spPr>
      </p:pic>
    </p:spTree>
    <p:extLst>
      <p:ext uri="{BB962C8B-B14F-4D97-AF65-F5344CB8AC3E}">
        <p14:creationId xmlns:p14="http://schemas.microsoft.com/office/powerpoint/2010/main" val="17043521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０８</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431669" y="583442"/>
            <a:ext cx="1314581"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首頁</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sp>
        <p:nvSpPr>
          <p:cNvPr id="13" name="TextBox 28">
            <a:extLst>
              <a:ext uri="{FF2B5EF4-FFF2-40B4-BE49-F238E27FC236}">
                <a16:creationId xmlns:a16="http://schemas.microsoft.com/office/drawing/2014/main" id="{9E0D5868-B02B-7AB3-3CB1-3D9D9F5D4130}"/>
              </a:ext>
            </a:extLst>
          </p:cNvPr>
          <p:cNvSpPr txBox="1"/>
          <p:nvPr/>
        </p:nvSpPr>
        <p:spPr>
          <a:xfrm>
            <a:off x="1134923" y="1348055"/>
            <a:ext cx="8983816" cy="1489318"/>
          </a:xfrm>
          <a:prstGeom prst="rect">
            <a:avLst/>
          </a:prstGeom>
          <a:noFill/>
        </p:spPr>
        <p:txBody>
          <a:bodyPr wrap="square" lIns="0" tIns="0" rIns="0" bIns="0" rtlCol="0" anchor="t">
            <a:spAutoFit/>
          </a:bodyPr>
          <a:lstStyle>
            <a:defPPr>
              <a:defRPr lang="fr-FR"/>
            </a:defPPr>
            <a:lvl1pPr>
              <a:lnSpc>
                <a:spcPct val="125000"/>
              </a:lnSpc>
              <a:defRPr sz="1200">
                <a:latin typeface="Segoe UI" panose="020B0502040204020203" pitchFamily="34" charset="0"/>
                <a:cs typeface="Segoe UI" panose="020B0502040204020203" pitchFamily="34" charset="0"/>
              </a:defRPr>
            </a:lvl1pPr>
          </a:lstStyle>
          <a:p>
            <a:pPr lvl="0">
              <a:lnSpc>
                <a:spcPct val="150000"/>
              </a:lnSpc>
              <a:defRPr/>
            </a:pPr>
            <a:r>
              <a:rPr lang="zh-TW" altLang="en-US" sz="1800" b="1" dirty="0">
                <a:latin typeface="標楷體" panose="03000509000000000000" pitchFamily="65" charset="-120"/>
                <a:ea typeface="標楷體" panose="03000509000000000000" pitchFamily="65" charset="-120"/>
              </a:rPr>
              <a:t>首頁提供天氣概況資訊，使用氣象局提供的</a:t>
            </a:r>
            <a:r>
              <a:rPr lang="en-US" altLang="zh-TW" sz="1800" b="1" dirty="0">
                <a:latin typeface="標楷體" panose="03000509000000000000" pitchFamily="65" charset="-120"/>
                <a:ea typeface="標楷體" panose="03000509000000000000" pitchFamily="65" charset="-120"/>
              </a:rPr>
              <a:t>API</a:t>
            </a:r>
            <a:r>
              <a:rPr lang="zh-TW" altLang="en-US" sz="1800" b="1" dirty="0">
                <a:latin typeface="標楷體" panose="03000509000000000000" pitchFamily="65" charset="-120"/>
                <a:ea typeface="標楷體" panose="03000509000000000000" pitchFamily="65" charset="-120"/>
              </a:rPr>
              <a:t>，目的在於讓使用者在一日的開始進入系統即可瞭解今天的天氣起伏去做目標的設定；天氣下方為功能快捷列，點擊後即可進入相對應的功能頁面；常駐區塊為右上方的雙語言與日夜模式切換。</a:t>
            </a:r>
            <a:br>
              <a:rPr lang="zh-TW" altLang="en-US" sz="1800" dirty="0">
                <a:solidFill>
                  <a:schemeClr val="tx2"/>
                </a:solidFill>
              </a:rPr>
            </a:br>
            <a:endParaRPr lang="en-US" dirty="0">
              <a:solidFill>
                <a:schemeClr val="tx2"/>
              </a:solidFill>
              <a:latin typeface="Helvetica Neue Normal" charset="0"/>
              <a:cs typeface="Helvetica Neue Normal" charset="0"/>
            </a:endParaRPr>
          </a:p>
        </p:txBody>
      </p:sp>
      <p:pic>
        <p:nvPicPr>
          <p:cNvPr id="10" name="圖片 9">
            <a:extLst>
              <a:ext uri="{FF2B5EF4-FFF2-40B4-BE49-F238E27FC236}">
                <a16:creationId xmlns:a16="http://schemas.microsoft.com/office/drawing/2014/main" id="{58B0F39B-0A39-7F73-E359-FA160FEC0592}"/>
              </a:ext>
            </a:extLst>
          </p:cNvPr>
          <p:cNvPicPr>
            <a:picLocks noChangeAspect="1"/>
          </p:cNvPicPr>
          <p:nvPr/>
        </p:nvPicPr>
        <p:blipFill>
          <a:blip r:embed="rId3"/>
          <a:stretch>
            <a:fillRect/>
          </a:stretch>
        </p:blipFill>
        <p:spPr>
          <a:xfrm>
            <a:off x="2128996" y="2637587"/>
            <a:ext cx="7435134" cy="3759795"/>
          </a:xfrm>
          <a:prstGeom prst="rect">
            <a:avLst/>
          </a:prstGeom>
        </p:spPr>
      </p:pic>
    </p:spTree>
    <p:extLst>
      <p:ext uri="{BB962C8B-B14F-4D97-AF65-F5344CB8AC3E}">
        <p14:creationId xmlns:p14="http://schemas.microsoft.com/office/powerpoint/2010/main" val="410297937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65E799AD-B6AE-FEE3-8051-368363F28557}"/>
              </a:ext>
            </a:extLst>
          </p:cNvPr>
          <p:cNvGrpSpPr/>
          <p:nvPr/>
        </p:nvGrpSpPr>
        <p:grpSpPr>
          <a:xfrm>
            <a:off x="0" y="0"/>
            <a:ext cx="12182475" cy="6858000"/>
            <a:chOff x="4762" y="0"/>
            <a:chExt cx="12182475" cy="6858000"/>
          </a:xfrm>
        </p:grpSpPr>
        <p:pic>
          <p:nvPicPr>
            <p:cNvPr id="5" name="圖片 4">
              <a:extLst>
                <a:ext uri="{FF2B5EF4-FFF2-40B4-BE49-F238E27FC236}">
                  <a16:creationId xmlns:a16="http://schemas.microsoft.com/office/drawing/2014/main" id="{9DA112FF-A013-BE5D-0FE6-238D9CE021DA}"/>
                </a:ext>
              </a:extLst>
            </p:cNvPr>
            <p:cNvPicPr>
              <a:picLocks noChangeAspect="1"/>
            </p:cNvPicPr>
            <p:nvPr/>
          </p:nvPicPr>
          <p:blipFill>
            <a:blip r:embed="rId2"/>
            <a:stretch>
              <a:fillRect/>
            </a:stretch>
          </p:blipFill>
          <p:spPr>
            <a:xfrm>
              <a:off x="4762" y="0"/>
              <a:ext cx="12182475" cy="6858000"/>
            </a:xfrm>
            <a:prstGeom prst="rect">
              <a:avLst/>
            </a:prstGeom>
          </p:spPr>
        </p:pic>
        <p:sp>
          <p:nvSpPr>
            <p:cNvPr id="6" name="文字方塊 5">
              <a:extLst>
                <a:ext uri="{FF2B5EF4-FFF2-40B4-BE49-F238E27FC236}">
                  <a16:creationId xmlns:a16="http://schemas.microsoft.com/office/drawing/2014/main" id="{94669AB1-5F7A-5848-884B-A872743D7AF2}"/>
                </a:ext>
              </a:extLst>
            </p:cNvPr>
            <p:cNvSpPr txBox="1"/>
            <p:nvPr/>
          </p:nvSpPr>
          <p:spPr>
            <a:xfrm>
              <a:off x="327455" y="203886"/>
              <a:ext cx="10608276" cy="6351373"/>
            </a:xfrm>
            <a:prstGeom prst="rect">
              <a:avLst/>
            </a:prstGeom>
            <a:noFill/>
            <a:ln w="28575">
              <a:solidFill>
                <a:schemeClr val="tx1">
                  <a:lumMod val="75000"/>
                  <a:lumOff val="25000"/>
                </a:schemeClr>
              </a:solidFill>
            </a:ln>
          </p:spPr>
          <p:txBody>
            <a:bodyPr wrap="square" rtlCol="0">
              <a:spAutoFit/>
            </a:bodyPr>
            <a:lstStyle/>
            <a:p>
              <a:endParaRPr lang="zh-TW" altLang="en-US" dirty="0">
                <a:ln>
                  <a:solidFill>
                    <a:schemeClr val="tx1"/>
                  </a:solidFill>
                </a:ln>
              </a:endParaRPr>
            </a:p>
          </p:txBody>
        </p:sp>
      </p:grpSp>
      <p:sp>
        <p:nvSpPr>
          <p:cNvPr id="7" name="文字方塊 6">
            <a:extLst>
              <a:ext uri="{FF2B5EF4-FFF2-40B4-BE49-F238E27FC236}">
                <a16:creationId xmlns:a16="http://schemas.microsoft.com/office/drawing/2014/main" id="{CAACB199-17CA-5A55-8061-0B31505D7FAB}"/>
              </a:ext>
            </a:extLst>
          </p:cNvPr>
          <p:cNvSpPr txBox="1"/>
          <p:nvPr/>
        </p:nvSpPr>
        <p:spPr>
          <a:xfrm>
            <a:off x="327454" y="6057402"/>
            <a:ext cx="1112109" cy="523220"/>
          </a:xfrm>
          <a:prstGeom prst="rect">
            <a:avLst/>
          </a:prstGeom>
          <a:noFill/>
        </p:spPr>
        <p:txBody>
          <a:bodyPr wrap="square" rtlCol="0">
            <a:spAutoFit/>
          </a:bodyPr>
          <a:lstStyle/>
          <a:p>
            <a:r>
              <a:rPr lang="en-US" altLang="zh-TW" sz="2800" b="1" dirty="0"/>
              <a:t>/</a:t>
            </a:r>
            <a:r>
              <a:rPr lang="zh-TW" altLang="en-US" sz="2800" b="1" dirty="0">
                <a:latin typeface="標楷體" panose="03000509000000000000" pitchFamily="65" charset="-120"/>
                <a:ea typeface="標楷體" panose="03000509000000000000" pitchFamily="65" charset="-120"/>
                <a:cs typeface="Times New Roman" panose="02020603050405020304" pitchFamily="18" charset="0"/>
              </a:rPr>
              <a:t>０９</a:t>
            </a:r>
            <a:endParaRPr lang="en-US" altLang="zh-TW" sz="2800" b="1"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8" name="文字方塊 7">
            <a:extLst>
              <a:ext uri="{FF2B5EF4-FFF2-40B4-BE49-F238E27FC236}">
                <a16:creationId xmlns:a16="http://schemas.microsoft.com/office/drawing/2014/main" id="{00F61143-C56D-E8D8-F97E-4FD30D4E7ED6}"/>
              </a:ext>
            </a:extLst>
          </p:cNvPr>
          <p:cNvSpPr txBox="1"/>
          <p:nvPr/>
        </p:nvSpPr>
        <p:spPr>
          <a:xfrm>
            <a:off x="399919" y="593125"/>
            <a:ext cx="2232070" cy="523220"/>
          </a:xfrm>
          <a:prstGeom prst="rect">
            <a:avLst/>
          </a:prstGeom>
          <a:noFill/>
        </p:spPr>
        <p:txBody>
          <a:bodyPr wrap="square">
            <a:spAutoFit/>
          </a:bodyPr>
          <a:lstStyle/>
          <a:p>
            <a:pPr algn="ctr"/>
            <a:r>
              <a:rPr lang="zh-TW" altLang="en-US" sz="2800" b="1" dirty="0">
                <a:latin typeface="標楷體" panose="03000509000000000000" pitchFamily="65" charset="-120"/>
                <a:ea typeface="標楷體" panose="03000509000000000000" pitchFamily="65" charset="-120"/>
              </a:rPr>
              <a:t>日記撰寫</a:t>
            </a:r>
            <a:endParaRPr lang="en-US" altLang="zh-TW" sz="2800" b="1" dirty="0">
              <a:latin typeface="標楷體" panose="03000509000000000000" pitchFamily="65" charset="-120"/>
              <a:ea typeface="標楷體" panose="03000509000000000000" pitchFamily="65" charset="-120"/>
            </a:endParaRPr>
          </a:p>
        </p:txBody>
      </p:sp>
      <p:sp>
        <p:nvSpPr>
          <p:cNvPr id="9" name="文字方塊 8">
            <a:extLst>
              <a:ext uri="{FF2B5EF4-FFF2-40B4-BE49-F238E27FC236}">
                <a16:creationId xmlns:a16="http://schemas.microsoft.com/office/drawing/2014/main" id="{AD1518C6-04D4-C197-442B-75782F969098}"/>
              </a:ext>
            </a:extLst>
          </p:cNvPr>
          <p:cNvSpPr txBox="1"/>
          <p:nvPr/>
        </p:nvSpPr>
        <p:spPr>
          <a:xfrm rot="5400000">
            <a:off x="10025067" y="1900493"/>
            <a:ext cx="3261067" cy="646331"/>
          </a:xfrm>
          <a:prstGeom prst="rect">
            <a:avLst/>
          </a:prstGeom>
          <a:noFill/>
        </p:spPr>
        <p:txBody>
          <a:bodyPr wrap="square" rtlCol="0">
            <a:spAutoFit/>
          </a:bodyPr>
          <a:lstStyle/>
          <a:p>
            <a:r>
              <a:rPr lang="en-US" altLang="zh-TW" sz="3600" dirty="0">
                <a:latin typeface="+mn-ea"/>
                <a:cs typeface="Times New Roman" panose="02020603050405020304" pitchFamily="18" charset="0"/>
              </a:rPr>
              <a:t>System Functions</a:t>
            </a:r>
            <a:endParaRPr lang="zh-TW" altLang="en-US" sz="3600" dirty="0">
              <a:latin typeface="+mn-ea"/>
              <a:cs typeface="Times New Roman" panose="02020603050405020304" pitchFamily="18" charset="0"/>
            </a:endParaRPr>
          </a:p>
        </p:txBody>
      </p:sp>
      <p:sp>
        <p:nvSpPr>
          <p:cNvPr id="11" name="文字方塊 10">
            <a:extLst>
              <a:ext uri="{FF2B5EF4-FFF2-40B4-BE49-F238E27FC236}">
                <a16:creationId xmlns:a16="http://schemas.microsoft.com/office/drawing/2014/main" id="{19D89390-D2B3-9F0D-FE9F-A687F6FDE4B2}"/>
              </a:ext>
            </a:extLst>
          </p:cNvPr>
          <p:cNvSpPr txBox="1"/>
          <p:nvPr/>
        </p:nvSpPr>
        <p:spPr>
          <a:xfrm>
            <a:off x="11283494" y="3854192"/>
            <a:ext cx="646331" cy="2308324"/>
          </a:xfrm>
          <a:prstGeom prst="rect">
            <a:avLst/>
          </a:prstGeom>
          <a:noFill/>
        </p:spPr>
        <p:txBody>
          <a:bodyPr wrap="none" rtlCol="0">
            <a:spAutoFit/>
          </a:bodyPr>
          <a:lstStyle/>
          <a:p>
            <a:r>
              <a:rPr lang="zh-TW" altLang="en-US" sz="3600" b="1" dirty="0">
                <a:latin typeface="標楷體" panose="03000509000000000000" pitchFamily="65" charset="-120"/>
                <a:ea typeface="標楷體" panose="03000509000000000000" pitchFamily="65" charset="-120"/>
              </a:rPr>
              <a:t>系</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統</a:t>
            </a:r>
            <a:endParaRPr lang="en-US" altLang="zh-TW" sz="24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功</a:t>
            </a:r>
            <a:endParaRPr lang="en-US" altLang="zh-TW" sz="3600" b="1" dirty="0">
              <a:latin typeface="標楷體" panose="03000509000000000000" pitchFamily="65" charset="-120"/>
              <a:ea typeface="標楷體" panose="03000509000000000000" pitchFamily="65" charset="-120"/>
            </a:endParaRPr>
          </a:p>
          <a:p>
            <a:r>
              <a:rPr lang="zh-TW" altLang="en-US" sz="3600" b="1" dirty="0">
                <a:latin typeface="標楷體" panose="03000509000000000000" pitchFamily="65" charset="-120"/>
                <a:ea typeface="標楷體" panose="03000509000000000000" pitchFamily="65" charset="-120"/>
              </a:rPr>
              <a:t>能</a:t>
            </a:r>
            <a:endParaRPr lang="en-US" altLang="zh-TW" sz="3600" b="1" dirty="0">
              <a:latin typeface="標楷體" panose="03000509000000000000" pitchFamily="65" charset="-120"/>
              <a:ea typeface="標楷體" panose="03000509000000000000" pitchFamily="65" charset="-120"/>
            </a:endParaRPr>
          </a:p>
        </p:txBody>
      </p:sp>
      <p:pic>
        <p:nvPicPr>
          <p:cNvPr id="12" name="圖片 11">
            <a:extLst>
              <a:ext uri="{FF2B5EF4-FFF2-40B4-BE49-F238E27FC236}">
                <a16:creationId xmlns:a16="http://schemas.microsoft.com/office/drawing/2014/main" id="{8EB5ED8B-5A1D-C924-BB5A-A0A433425535}"/>
              </a:ext>
            </a:extLst>
          </p:cNvPr>
          <p:cNvPicPr>
            <a:picLocks noChangeAspect="1"/>
          </p:cNvPicPr>
          <p:nvPr/>
        </p:nvPicPr>
        <p:blipFill>
          <a:blip r:embed="rId3"/>
          <a:stretch>
            <a:fillRect/>
          </a:stretch>
        </p:blipFill>
        <p:spPr>
          <a:xfrm>
            <a:off x="877329" y="1116345"/>
            <a:ext cx="9747489" cy="4915694"/>
          </a:xfrm>
          <a:prstGeom prst="rect">
            <a:avLst/>
          </a:prstGeom>
        </p:spPr>
      </p:pic>
      <p:sp>
        <p:nvSpPr>
          <p:cNvPr id="2" name="文字方塊 1">
            <a:extLst>
              <a:ext uri="{FF2B5EF4-FFF2-40B4-BE49-F238E27FC236}">
                <a16:creationId xmlns:a16="http://schemas.microsoft.com/office/drawing/2014/main" id="{AA762A54-72B0-EC43-9913-ED94DC9C1372}"/>
              </a:ext>
            </a:extLst>
          </p:cNvPr>
          <p:cNvSpPr txBox="1"/>
          <p:nvPr/>
        </p:nvSpPr>
        <p:spPr>
          <a:xfrm>
            <a:off x="2682387" y="1586708"/>
            <a:ext cx="2535050" cy="1641495"/>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sp>
        <p:nvSpPr>
          <p:cNvPr id="3" name="文字方塊 2">
            <a:extLst>
              <a:ext uri="{FF2B5EF4-FFF2-40B4-BE49-F238E27FC236}">
                <a16:creationId xmlns:a16="http://schemas.microsoft.com/office/drawing/2014/main" id="{39B77E1C-C285-2419-17E9-2D7A0AC789FB}"/>
              </a:ext>
            </a:extLst>
          </p:cNvPr>
          <p:cNvSpPr txBox="1"/>
          <p:nvPr/>
        </p:nvSpPr>
        <p:spPr>
          <a:xfrm>
            <a:off x="2749018" y="4017005"/>
            <a:ext cx="2535049"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已建立的資料夾及日記</a:t>
            </a:r>
          </a:p>
        </p:txBody>
      </p:sp>
      <p:cxnSp>
        <p:nvCxnSpPr>
          <p:cNvPr id="10" name="直線單箭頭接點 9">
            <a:extLst>
              <a:ext uri="{FF2B5EF4-FFF2-40B4-BE49-F238E27FC236}">
                <a16:creationId xmlns:a16="http://schemas.microsoft.com/office/drawing/2014/main" id="{B1E1D3DC-902B-2FF3-9399-0F91F9439489}"/>
              </a:ext>
            </a:extLst>
          </p:cNvPr>
          <p:cNvCxnSpPr>
            <a:cxnSpLocks/>
          </p:cNvCxnSpPr>
          <p:nvPr/>
        </p:nvCxnSpPr>
        <p:spPr>
          <a:xfrm flipV="1">
            <a:off x="3937556" y="3330146"/>
            <a:ext cx="0" cy="6397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7FFE8EF4-2700-E156-D0F2-6D589C501BA5}"/>
              </a:ext>
            </a:extLst>
          </p:cNvPr>
          <p:cNvSpPr txBox="1"/>
          <p:nvPr/>
        </p:nvSpPr>
        <p:spPr>
          <a:xfrm>
            <a:off x="4707925" y="1346886"/>
            <a:ext cx="503334" cy="195925"/>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cxnSp>
        <p:nvCxnSpPr>
          <p:cNvPr id="16" name="直線單箭頭接點 15">
            <a:extLst>
              <a:ext uri="{FF2B5EF4-FFF2-40B4-BE49-F238E27FC236}">
                <a16:creationId xmlns:a16="http://schemas.microsoft.com/office/drawing/2014/main" id="{35B584DD-EBEC-E239-5DE4-F34ABC8BB4A0}"/>
              </a:ext>
            </a:extLst>
          </p:cNvPr>
          <p:cNvCxnSpPr>
            <a:cxnSpLocks/>
          </p:cNvCxnSpPr>
          <p:nvPr/>
        </p:nvCxnSpPr>
        <p:spPr>
          <a:xfrm>
            <a:off x="4948751" y="939425"/>
            <a:ext cx="0" cy="3538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CD349787-72AC-CD29-1F72-ADE967F2B9F6}"/>
              </a:ext>
            </a:extLst>
          </p:cNvPr>
          <p:cNvSpPr txBox="1"/>
          <p:nvPr/>
        </p:nvSpPr>
        <p:spPr>
          <a:xfrm>
            <a:off x="4431984" y="533130"/>
            <a:ext cx="1194847"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建立按鈕</a:t>
            </a:r>
          </a:p>
        </p:txBody>
      </p:sp>
      <p:sp>
        <p:nvSpPr>
          <p:cNvPr id="19" name="文字方塊 18">
            <a:extLst>
              <a:ext uri="{FF2B5EF4-FFF2-40B4-BE49-F238E27FC236}">
                <a16:creationId xmlns:a16="http://schemas.microsoft.com/office/drawing/2014/main" id="{E280C3CF-8761-9DFA-BCEE-251583C5C931}"/>
              </a:ext>
            </a:extLst>
          </p:cNvPr>
          <p:cNvSpPr txBox="1"/>
          <p:nvPr/>
        </p:nvSpPr>
        <p:spPr>
          <a:xfrm>
            <a:off x="5284066" y="1306457"/>
            <a:ext cx="5120299" cy="3920451"/>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cxnSp>
        <p:nvCxnSpPr>
          <p:cNvPr id="20" name="直線單箭頭接點 19">
            <a:extLst>
              <a:ext uri="{FF2B5EF4-FFF2-40B4-BE49-F238E27FC236}">
                <a16:creationId xmlns:a16="http://schemas.microsoft.com/office/drawing/2014/main" id="{5617A0DB-5315-EFE0-0E50-E52DA5C846CC}"/>
              </a:ext>
            </a:extLst>
          </p:cNvPr>
          <p:cNvCxnSpPr>
            <a:cxnSpLocks/>
          </p:cNvCxnSpPr>
          <p:nvPr/>
        </p:nvCxnSpPr>
        <p:spPr>
          <a:xfrm>
            <a:off x="7786783" y="976118"/>
            <a:ext cx="0" cy="3538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9C37FA7-8E8E-4322-C3A9-B6EB81275F2F}"/>
              </a:ext>
            </a:extLst>
          </p:cNvPr>
          <p:cNvSpPr txBox="1"/>
          <p:nvPr/>
        </p:nvSpPr>
        <p:spPr>
          <a:xfrm>
            <a:off x="7270016" y="569823"/>
            <a:ext cx="1194847"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日記一覽</a:t>
            </a:r>
          </a:p>
        </p:txBody>
      </p:sp>
      <p:sp>
        <p:nvSpPr>
          <p:cNvPr id="22" name="文字方塊 21">
            <a:extLst>
              <a:ext uri="{FF2B5EF4-FFF2-40B4-BE49-F238E27FC236}">
                <a16:creationId xmlns:a16="http://schemas.microsoft.com/office/drawing/2014/main" id="{9266E031-0154-F141-BD54-C1B2B2C2F57A}"/>
              </a:ext>
            </a:extLst>
          </p:cNvPr>
          <p:cNvSpPr txBox="1"/>
          <p:nvPr/>
        </p:nvSpPr>
        <p:spPr>
          <a:xfrm>
            <a:off x="7688685" y="5283138"/>
            <a:ext cx="2715680" cy="315306"/>
          </a:xfrm>
          <a:prstGeom prst="rect">
            <a:avLst/>
          </a:prstGeom>
          <a:noFill/>
          <a:ln w="19050">
            <a:solidFill>
              <a:srgbClr val="FF0000"/>
            </a:solidFill>
          </a:ln>
        </p:spPr>
        <p:txBody>
          <a:bodyPr wrap="square" rtlCol="0">
            <a:spAutoFit/>
          </a:bodyPr>
          <a:lstStyle/>
          <a:p>
            <a:endParaRPr lang="zh-TW" altLang="en-US" dirty="0">
              <a:ln>
                <a:solidFill>
                  <a:schemeClr val="tx1"/>
                </a:solidFill>
              </a:ln>
            </a:endParaRPr>
          </a:p>
        </p:txBody>
      </p:sp>
      <p:cxnSp>
        <p:nvCxnSpPr>
          <p:cNvPr id="23" name="直線單箭頭接點 22">
            <a:extLst>
              <a:ext uri="{FF2B5EF4-FFF2-40B4-BE49-F238E27FC236}">
                <a16:creationId xmlns:a16="http://schemas.microsoft.com/office/drawing/2014/main" id="{C99941AD-9487-3470-0588-28A81866D975}"/>
              </a:ext>
            </a:extLst>
          </p:cNvPr>
          <p:cNvCxnSpPr>
            <a:cxnSpLocks/>
          </p:cNvCxnSpPr>
          <p:nvPr/>
        </p:nvCxnSpPr>
        <p:spPr>
          <a:xfrm>
            <a:off x="7047252" y="5475368"/>
            <a:ext cx="44552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50C9A077-1684-6AB6-5131-0056DAA8E5DA}"/>
              </a:ext>
            </a:extLst>
          </p:cNvPr>
          <p:cNvSpPr txBox="1"/>
          <p:nvPr/>
        </p:nvSpPr>
        <p:spPr>
          <a:xfrm>
            <a:off x="5242672" y="5290702"/>
            <a:ext cx="1854004" cy="369332"/>
          </a:xfrm>
          <a:prstGeom prst="rect">
            <a:avLst/>
          </a:prstGeom>
          <a:noFill/>
        </p:spPr>
        <p:txBody>
          <a:bodyPr wrap="square" rtlCol="0">
            <a:spAutoFit/>
          </a:bodyPr>
          <a:lstStyle/>
          <a:p>
            <a:r>
              <a:rPr lang="zh-TW" altLang="en-US" b="1" dirty="0">
                <a:solidFill>
                  <a:srgbClr val="FF0000"/>
                </a:solidFill>
                <a:latin typeface="標楷體" panose="03000509000000000000" pitchFamily="65" charset="-120"/>
                <a:ea typeface="標楷體" panose="03000509000000000000" pitchFamily="65" charset="-120"/>
              </a:rPr>
              <a:t>編輯與刪除按鈕</a:t>
            </a:r>
          </a:p>
        </p:txBody>
      </p:sp>
    </p:spTree>
    <p:extLst>
      <p:ext uri="{BB962C8B-B14F-4D97-AF65-F5344CB8AC3E}">
        <p14:creationId xmlns:p14="http://schemas.microsoft.com/office/powerpoint/2010/main" val="25193930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5" grpId="0" animBg="1"/>
      <p:bldP spid="18" grpId="0"/>
      <p:bldP spid="19" grpId="0" animBg="1"/>
      <p:bldP spid="21" grpId="0"/>
      <p:bldP spid="22" grpId="0" animBg="1"/>
      <p:bldP spid="24"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TotalTime>
  <Words>1244</Words>
  <Application>Microsoft Office PowerPoint</Application>
  <PresentationFormat>寬螢幕</PresentationFormat>
  <Paragraphs>156</Paragraphs>
  <Slides>18</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18</vt:i4>
      </vt:variant>
    </vt:vector>
  </HeadingPairs>
  <TitlesOfParts>
    <vt:vector size="27" baseType="lpstr">
      <vt:lpstr>Helvetica Neue Normal</vt:lpstr>
      <vt:lpstr>新細明體</vt:lpstr>
      <vt:lpstr>標楷體</vt:lpstr>
      <vt:lpstr>Arial</vt:lpstr>
      <vt:lpstr>Calibri</vt:lpstr>
      <vt:lpstr>Calibri Light</vt:lpstr>
      <vt:lpstr>Segoe UI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Jie Wei</dc:creator>
  <cp:lastModifiedBy>陳偉傑</cp:lastModifiedBy>
  <cp:revision>11</cp:revision>
  <dcterms:created xsi:type="dcterms:W3CDTF">2022-05-29T13:23:18Z</dcterms:created>
  <dcterms:modified xsi:type="dcterms:W3CDTF">2022-12-14T17:13:27Z</dcterms:modified>
</cp:coreProperties>
</file>